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1.xml"/>
  <Override ContentType="application/vnd.openxmlformats-officedocument.theme+xml" PartName="/ppt/theme/theme1.xml"/>
  <Override ContentType="application/vnd.openxmlformats-officedocument.theme+xml" PartName="/ppt/theme/theme2.xml"/>
  <Override ContentType="application/vnd.openxmlformats-officedocument.drawingml.chart+xml" PartName="/ppt/charts/char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35" roundtripDataSignature="AMtx7mi8PeBdmgBG5A+Dk5FNNHwCbfiFP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1290554826480029E-2"/>
          <c:y val="3.0555555555555555E-2"/>
          <c:w val="0.91597796369203854"/>
          <c:h val="0.85390266841644791"/>
        </c:manualLayout>
      </c:layout>
      <c:barChart>
        <c:barDir val="col"/>
        <c:grouping val="clustered"/>
        <c:varyColors val="0"/>
        <c:ser>
          <c:idx val="0"/>
          <c:order val="0"/>
          <c:spPr>
            <a:solidFill>
              <a:schemeClr val="accent1"/>
            </a:solidFill>
            <a:ln>
              <a:noFill/>
            </a:ln>
            <a:effectLst/>
          </c:spPr>
          <c:invertIfNegative val="0"/>
          <c:val>
            <c:numRef>
              <c:f>Sheet1!$A$1:$A$40</c:f>
              <c:numCache>
                <c:formatCode>General</c:formatCode>
                <c:ptCount val="40"/>
                <c:pt idx="0">
                  <c:v>1</c:v>
                </c:pt>
                <c:pt idx="1">
                  <c:v>2</c:v>
                </c:pt>
                <c:pt idx="2">
                  <c:v>3</c:v>
                </c:pt>
                <c:pt idx="3">
                  <c:v>2</c:v>
                </c:pt>
                <c:pt idx="4">
                  <c:v>4</c:v>
                </c:pt>
                <c:pt idx="5">
                  <c:v>2</c:v>
                </c:pt>
                <c:pt idx="6">
                  <c:v>3</c:v>
                </c:pt>
                <c:pt idx="7">
                  <c:v>5</c:v>
                </c:pt>
                <c:pt idx="8">
                  <c:v>3</c:v>
                </c:pt>
                <c:pt idx="9">
                  <c:v>4</c:v>
                </c:pt>
                <c:pt idx="10">
                  <c:v>3</c:v>
                </c:pt>
                <c:pt idx="11">
                  <c:v>4</c:v>
                </c:pt>
                <c:pt idx="12">
                  <c:v>4</c:v>
                </c:pt>
                <c:pt idx="13">
                  <c:v>4</c:v>
                </c:pt>
                <c:pt idx="14">
                  <c:v>4</c:v>
                </c:pt>
                <c:pt idx="15">
                  <c:v>3</c:v>
                </c:pt>
                <c:pt idx="16">
                  <c:v>2</c:v>
                </c:pt>
                <c:pt idx="17">
                  <c:v>2</c:v>
                </c:pt>
                <c:pt idx="18">
                  <c:v>2</c:v>
                </c:pt>
                <c:pt idx="19">
                  <c:v>2</c:v>
                </c:pt>
                <c:pt idx="20">
                  <c:v>1</c:v>
                </c:pt>
                <c:pt idx="21">
                  <c:v>2</c:v>
                </c:pt>
                <c:pt idx="22">
                  <c:v>5</c:v>
                </c:pt>
                <c:pt idx="23">
                  <c:v>2</c:v>
                </c:pt>
                <c:pt idx="24">
                  <c:v>4</c:v>
                </c:pt>
                <c:pt idx="25">
                  <c:v>2</c:v>
                </c:pt>
                <c:pt idx="26">
                  <c:v>2</c:v>
                </c:pt>
                <c:pt idx="27">
                  <c:v>4</c:v>
                </c:pt>
                <c:pt idx="28">
                  <c:v>4</c:v>
                </c:pt>
                <c:pt idx="29">
                  <c:v>2</c:v>
                </c:pt>
                <c:pt idx="30">
                  <c:v>3</c:v>
                </c:pt>
                <c:pt idx="31">
                  <c:v>3</c:v>
                </c:pt>
                <c:pt idx="32">
                  <c:v>5</c:v>
                </c:pt>
                <c:pt idx="33">
                  <c:v>5</c:v>
                </c:pt>
                <c:pt idx="34">
                  <c:v>5</c:v>
                </c:pt>
                <c:pt idx="35">
                  <c:v>3</c:v>
                </c:pt>
                <c:pt idx="36">
                  <c:v>2</c:v>
                </c:pt>
                <c:pt idx="37">
                  <c:v>2</c:v>
                </c:pt>
                <c:pt idx="38">
                  <c:v>1</c:v>
                </c:pt>
              </c:numCache>
            </c:numRef>
          </c:val>
          <c:extLst>
            <c:ext xmlns:c16="http://schemas.microsoft.com/office/drawing/2014/chart" uri="{C3380CC4-5D6E-409C-BE32-E72D297353CC}">
              <c16:uniqueId val="{00000000-3DC6-4351-9021-43E883EE630B}"/>
            </c:ext>
          </c:extLst>
        </c:ser>
        <c:dLbls>
          <c:showLegendKey val="0"/>
          <c:showVal val="0"/>
          <c:showCatName val="0"/>
          <c:showSerName val="0"/>
          <c:showPercent val="0"/>
          <c:showBubbleSize val="0"/>
        </c:dLbls>
        <c:gapWidth val="24"/>
        <c:overlap val="-27"/>
        <c:axId val="136220239"/>
        <c:axId val="136220655"/>
      </c:barChart>
      <c:catAx>
        <c:axId val="136220239"/>
        <c:scaling>
          <c:orientation val="minMax"/>
        </c:scaling>
        <c:delete val="1"/>
        <c:axPos val="b"/>
        <c:title>
          <c:tx>
            <c:rich>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r>
                  <a:rPr lang="en-US" sz="2400">
                    <a:solidFill>
                      <a:schemeClr val="bg1"/>
                    </a:solidFill>
                  </a:rPr>
                  <a:t>Time</a:t>
                </a:r>
              </a:p>
            </c:rich>
          </c:tx>
          <c:layout>
            <c:manualLayout>
              <c:xMode val="edge"/>
              <c:yMode val="edge"/>
              <c:x val="0.48388597258675997"/>
              <c:y val="0.8955693350831147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title>
        <c:majorTickMark val="none"/>
        <c:minorTickMark val="none"/>
        <c:tickLblPos val="nextTo"/>
        <c:crossAx val="136220655"/>
        <c:crosses val="autoZero"/>
        <c:auto val="1"/>
        <c:lblAlgn val="ctr"/>
        <c:lblOffset val="100"/>
        <c:noMultiLvlLbl val="0"/>
      </c:catAx>
      <c:valAx>
        <c:axId val="136220655"/>
        <c:scaling>
          <c:orientation val="minMax"/>
        </c:scaling>
        <c:delete val="1"/>
        <c:axPos val="l"/>
        <c:title>
          <c:tx>
            <c:rich>
              <a:bodyPr rot="-5400000" spcFirstLastPara="1" vertOverflow="ellipsis" vert="horz" wrap="square" anchor="ctr" anchorCtr="1"/>
              <a:lstStyle/>
              <a:p>
                <a:pPr>
                  <a:defRPr sz="2400" b="0" i="0" u="none" strike="noStrike" kern="1200" baseline="0">
                    <a:solidFill>
                      <a:schemeClr val="bg1"/>
                    </a:solidFill>
                    <a:latin typeface="+mn-lt"/>
                    <a:ea typeface="+mn-ea"/>
                    <a:cs typeface="+mn-cs"/>
                  </a:defRPr>
                </a:pPr>
                <a:r>
                  <a:rPr lang="en-US" sz="2400">
                    <a:solidFill>
                      <a:schemeClr val="bg1"/>
                    </a:solidFill>
                  </a:rPr>
                  <a:t>Stack Memory Usage</a:t>
                </a:r>
              </a:p>
            </c:rich>
          </c:tx>
          <c:layout>
            <c:manualLayout>
              <c:xMode val="edge"/>
              <c:yMode val="edge"/>
              <c:x val="1.2731481481481481E-2"/>
              <c:y val="0.12497900262467192"/>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crossAx val="136220239"/>
        <c:crosses val="autoZero"/>
        <c:crossBetween val="between"/>
      </c:valAx>
      <c:spPr>
        <a:noFill/>
        <a:ln>
          <a:noFill/>
        </a:ln>
        <a:effectLst/>
      </c:spPr>
    </c:plotArea>
    <c:plotVisOnly val="1"/>
    <c:dispBlanksAs val="gap"/>
    <c:showDLblsOverMax val="0"/>
  </c:chart>
  <c:spPr>
    <a:solidFill>
      <a:schemeClr val="tx1">
        <a:lumMod val="95000"/>
      </a:schemeClr>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 name="Google Shape;5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If we’re debugging a program, being able to view the current call stack can be very helpful. If we were to write a simple program that used the function calls we were just talking about, and we paused at a breakpoint, we might see something like this. </a:t>
            </a:r>
            <a:endParaRPr/>
          </a:p>
          <a:p>
            <a:pPr indent="0" lvl="0" marL="0" rtl="0" algn="l">
              <a:spcBef>
                <a:spcPts val="0"/>
              </a:spcBef>
              <a:spcAft>
                <a:spcPts val="0"/>
              </a:spcAft>
              <a:buNone/>
            </a:pPr>
            <a:r>
              <a:rPr lang="en-US" sz="1800"/>
              <a:t>In Visual Studio this is accessible by clicking on the Debug menu, then clicking Windows and finally Call Stack. Other IDEs will have a similar feature.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Even if we knew nothing else about the program and how each function works, we know from this window that the current function being called is LoadEnvironmentModels(). Because this is a call stack, [CLICK] we know that this function was called by LoadModels(), [CLICK] which in turn is being called by Initialize(), [CLICK] which is called by the program’s main() function.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call stack is very helpful at telling you the order of what’s happening in a program, but not necessarily </a:t>
            </a:r>
            <a:r>
              <a:rPr b="1" lang="en-US" sz="1800"/>
              <a:t>how</a:t>
            </a:r>
            <a:r>
              <a:rPr lang="en-US" sz="1800"/>
              <a:t> those steps are actually taking place. Still, it’s a useful tool you should get familiar with.</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217" name="Google Shape;217;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As our program runs, and functions are pushed onto the stack, executed, and then popped off, the amount of stack memory used will fluctuate.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When functions get popped off the stack, any variables they created are still on the stack, and still exist in memory.</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If we call another function, that function will essentially use the “first available” memory for its stack frame. A new function call doesn’t create or allocate any NEW memory, just uses what was already allocated for the stack. It’s kind of like using a dry erase board and not erasing it as soon as you’ve finished. You can still use the board later, but until you do, whatever you wrote is still there.</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233" name="Google Shape;23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word stack frame has been mentioned quite a few times, let’s look at a visual example of what they might contain. Keep in mind this may not be exactly how they’re implemented on any given platform, but it’s a good general description. We have some example code over here with a couple of functions along with some variables and parameters. Let’s first look at the Foo() function.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A stack frame for the Foo() function might look something like this. We have a spot in memory for each of the 3 local variables declared in the function, and there’s also a pointer to the function that called Foo(), so our program knows where to go once Foo() has finished.</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Bar() function will also also have memory for its local variables, and a pointer to the function that previously called it (which is Foo(), in this example). It also has a small amount of memory for the “count” parameter. The parameter is data that needs to be stored in memory just like anything else.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frame for this Other Function will have a similar structure. Given the code we have, we don’t know exactly whether or not it has any local variables declared in it. If it did, they would be part of the stack frame. It will also have a pointer to the previous function that called it (which is Bar(), in this example). And it will have memory for the two parameters, which Bar() sent arguments for.</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246" name="Google Shape;24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So just how big is any one stack frame? Generally speaking, the size of a stack frame [CLICK] will be the sum of the size of any local variables, plus the size of the pointer to the previous function, plus the size of any function parameters. It’s like making a custom box exactly the size of some object. Every box is slightly different, according to the object you’re putting into it.</a:t>
            </a:r>
            <a:endParaRPr sz="1800"/>
          </a:p>
          <a:p>
            <a:pPr indent="0" lvl="0" marL="0" marR="0" rtl="0" algn="l">
              <a:lnSpc>
                <a:spcPct val="100000"/>
              </a:lnSpc>
              <a:spcBef>
                <a:spcPts val="0"/>
              </a:spcBef>
              <a:spcAft>
                <a:spcPts val="0"/>
              </a:spcAft>
              <a:buClr>
                <a:schemeClr val="dk1"/>
              </a:buClr>
              <a:buSzPts val="1800"/>
              <a:buFont typeface="Calibri"/>
              <a:buNone/>
            </a:pPr>
            <a:r>
              <a:rPr lang="en-US" sz="1800"/>
              <a:t>[CLICK]</a:t>
            </a:r>
            <a:endParaRPr sz="1800"/>
          </a:p>
          <a:p>
            <a:pPr indent="0" lvl="0" marL="0" rtl="0" algn="l">
              <a:spcBef>
                <a:spcPts val="0"/>
              </a:spcBef>
              <a:spcAft>
                <a:spcPts val="0"/>
              </a:spcAft>
              <a:buNone/>
            </a:pPr>
            <a:r>
              <a:rPr lang="en-US" sz="1800"/>
              <a:t>The size of these stack frames is ultimately determined by your compiler. When you build your code, part of that process is creating stack frames based on how your functions are written.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When your program runs, stack frames of the appropriate size are pushed to, or popped from, the stack.</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298" name="Google Shape;29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stack makes use of something called a Stack Pointer to do its job correctly.</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a:t>
            </a:r>
            <a:r>
              <a:rPr b="1" lang="en-US" sz="1800">
                <a:solidFill>
                  <a:srgbClr val="FFC000"/>
                </a:solidFill>
              </a:rPr>
              <a:t>stack pointer</a:t>
            </a:r>
            <a:r>
              <a:rPr lang="en-US" sz="1800"/>
              <a:t> indicates where the </a:t>
            </a:r>
            <a:r>
              <a:rPr b="1" lang="en-US" sz="1800"/>
              <a:t>current</a:t>
            </a:r>
            <a:r>
              <a:rPr lang="en-US" sz="1800"/>
              <a:t> stack frame resides, in stack memory</a:t>
            </a:r>
            <a:endParaRPr/>
          </a:p>
          <a:p>
            <a:pPr indent="0" lvl="0" marL="0" rtl="0" algn="l">
              <a:spcBef>
                <a:spcPts val="0"/>
              </a:spcBef>
              <a:spcAft>
                <a:spcPts val="0"/>
              </a:spcAft>
              <a:buNone/>
            </a:pPr>
            <a:r>
              <a:rPr lang="en-US" sz="1800"/>
              <a:t>[CLICK]</a:t>
            </a:r>
            <a:endParaRPr/>
          </a:p>
          <a:p>
            <a:pPr indent="0" lvl="0" marL="0" marR="0" rtl="0" algn="l">
              <a:lnSpc>
                <a:spcPct val="100000"/>
              </a:lnSpc>
              <a:spcBef>
                <a:spcPts val="0"/>
              </a:spcBef>
              <a:spcAft>
                <a:spcPts val="0"/>
              </a:spcAft>
              <a:buClr>
                <a:schemeClr val="dk1"/>
              </a:buClr>
              <a:buSzPts val="1800"/>
              <a:buFont typeface="Calibri"/>
              <a:buNone/>
            </a:pPr>
            <a:r>
              <a:rPr lang="en-US" sz="1800"/>
              <a:t>As functions are called (or as they end), this pointer moves up or down to different memory locations. It can seem like the stack is “growing” or “shrinking” as this pointer moves.</a:t>
            </a:r>
            <a:endParaRPr/>
          </a:p>
          <a:p>
            <a:pPr indent="0" lvl="0" marL="0" marR="0" rtl="0" algn="l">
              <a:lnSpc>
                <a:spcPct val="100000"/>
              </a:lnSpc>
              <a:spcBef>
                <a:spcPts val="0"/>
              </a:spcBef>
              <a:spcAft>
                <a:spcPts val="0"/>
              </a:spcAft>
              <a:buClr>
                <a:schemeClr val="dk1"/>
              </a:buClr>
              <a:buSzPts val="1800"/>
              <a:buFont typeface="Calibri"/>
              <a:buNone/>
            </a:pPr>
            <a:r>
              <a:rPr lang="en-US" sz="1800"/>
              <a:t>[CLICK]</a:t>
            </a:r>
            <a:endParaRPr/>
          </a:p>
          <a:p>
            <a:pPr indent="0" lvl="0" marL="0" marR="0" rtl="0" algn="l">
              <a:lnSpc>
                <a:spcPct val="100000"/>
              </a:lnSpc>
              <a:spcBef>
                <a:spcPts val="0"/>
              </a:spcBef>
              <a:spcAft>
                <a:spcPts val="0"/>
              </a:spcAft>
              <a:buClr>
                <a:schemeClr val="dk1"/>
              </a:buClr>
              <a:buSzPts val="1800"/>
              <a:buFont typeface="Calibri"/>
              <a:buNone/>
            </a:pPr>
            <a:r>
              <a:rPr lang="en-US" sz="1800"/>
              <a:t>Moving this pointer around is very fast, much faster than allocating new memory. We’ll look at dynamic memory allocation soon enough!</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351" name="Google Shape;35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We often talk about a stack as growing upward, like a physical stack of books or a deck of cards.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In practice, however, a stack’s memory may work in the opposite way, by growing DOWNward.</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first frames added to the stack are in higher memory addresses, and later frames that get added have lower memory addresses.</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388" name="Google Shape;38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3" name="Google Shape;40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Stack memory is a limited resource in our program. The exact amount of memory can vary, and could be set by a combination of your operating system and/or compiler settings.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Generally, the stack is pretty small, only a few megabytes of memory. Overall, this is tiny compared to how much memory our entire computer has. That said, with only a few megabytes you should still create hundreds of thousands of variables if you needed to.</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Because the stack is a limited resource, we often have to write our code in ways that doesn’t exceed that limitation.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If we ever do exceed the limits of the stack, we’ll encounter a catastrophic error called stack overflow.</a:t>
            </a:r>
            <a:endParaRPr b="1" sz="1800">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404" name="Google Shape;40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essence of this error is simple: Our program has tried to use more memory than our stack has. </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Every variable occupies some amount of memory. Every function call creates a stack frame that takes up some amount of space. Any one of these may be pretty small, but it can add up very quickly.</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Think of something small, like a paperclip. One of those weighs practically nothing. Two? Ten? No big deal. What about a thousand? A million? Now we’re talking about real weight that could cause some problems if we don’t handle it properly.</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For another analogy, think about trying to pour a gallon of water into a container than can hold less than a gallon. At some point, the second container fills up, and the excess spills out. In computer terms, spillage is a program that stops working!</a:t>
            </a:r>
            <a:endParaRPr b="1" sz="1800">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423" name="Google Shape;42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In this example, we have 4 separate variables, each of which is an array of 75000 elements.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Integers are typically 4 bytes in size, so 75000 of them would be 300 kilobytes.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4 of these arrays would be just over a megabyte, which in this case is too much for our stack to handle.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If we run the program, we get a stack overflow error. If you try to allocate memory you don’t have, your program will terminate.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If we changed things a bit, and made a single array containing 300,000 integers, we would end up with the same result. [CLICK] It’s the same amount of memory, and if we run the program, [CLICK] the same error occurs.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Whether we have one large variable or many smaller variables, we can’t exceed the amount of memory our stack has. If we do, we’ve got a problem!</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442" name="Google Shape;442;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7" name="Google Shape;45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Recursion is an easy way to hit a stack overflow error if we aren’t careful. Here we have a simple (and broken!), example of recursion. </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And here we have our dear friend, Stack. The stack starts off with main() as the first stack frame, taking up a small amount of memory.[CLICK] When we call the Factorial function with the number 5 as an argument, a stack frame is created with that information and pushed onto the stack.</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Because we’re using recursion, this Factorial() function will call itself with the value of 4, and a new stack frame is pushed. Then another, and another, and another…[CLICK]</a:t>
            </a:r>
            <a:endParaRPr/>
          </a:p>
          <a:p>
            <a:pPr indent="0" lvl="0" marL="0" rtl="0" algn="l">
              <a:spcBef>
                <a:spcPts val="0"/>
              </a:spcBef>
              <a:spcAft>
                <a:spcPts val="0"/>
              </a:spcAft>
              <a:buNone/>
            </a:pPr>
            <a:r>
              <a:rPr lang="en-US" sz="1800"/>
              <a:t>Each function call takes up some amount of memory, and eventually, we fill up the stack. However, our Factorial() function will still call itself, passing the number -2 as an argument. [CLICK]</a:t>
            </a:r>
            <a:endParaRPr/>
          </a:p>
          <a:p>
            <a:pPr indent="0" lvl="0" marL="0" rtl="0" algn="l">
              <a:spcBef>
                <a:spcPts val="0"/>
              </a:spcBef>
              <a:spcAft>
                <a:spcPts val="0"/>
              </a:spcAft>
              <a:buNone/>
            </a:pPr>
            <a:r>
              <a:rPr lang="en-US" sz="1800"/>
              <a:t>Doing so causes an error, as there is nowhere for this memory to go! We’ve tried to pour too much water into a cup, and the excess spills all over the place. We don’t have to worry about our computer spilling bytes anywhere, but the program will terminate.</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458" name="Google Shape;45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 name="Google Shape;6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word </a:t>
            </a:r>
            <a:r>
              <a:rPr b="1" lang="en-US" sz="1800"/>
              <a:t>stack </a:t>
            </a:r>
            <a:r>
              <a:rPr lang="en-US" sz="1800"/>
              <a:t>can mean several different things in programming, depending on the context.</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first of these is what we’ll be looking at today, which is a region of memory that is used to track information called stack frames. </a:t>
            </a:r>
            <a:r>
              <a:rPr b="1" lang="en-US" sz="1800"/>
              <a:t>The</a:t>
            </a:r>
            <a:r>
              <a:rPr lang="en-US" sz="1800"/>
              <a:t> Stack, as this region is called, is typically discussed along with its counterpart, the Heap.</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Another common use of the term stack is the </a:t>
            </a:r>
            <a:r>
              <a:rPr b="1" lang="en-US" sz="1800"/>
              <a:t>call stack</a:t>
            </a:r>
            <a:r>
              <a:rPr lang="en-US" sz="1800"/>
              <a:t>. This is a list of functions that have been called in a program and are in the process of executing. We’ll look at this more in just a little bit.</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Lastly we can create a class to store and retrieve data in a specific way, and we would call that class Stack. An instance of this class would be </a:t>
            </a:r>
            <a:r>
              <a:rPr b="1" lang="en-US" sz="1800"/>
              <a:t>A</a:t>
            </a:r>
            <a:r>
              <a:rPr lang="en-US" sz="1800"/>
              <a:t> stack, as opposed to </a:t>
            </a:r>
            <a:r>
              <a:rPr b="1" lang="en-US" sz="1800"/>
              <a:t>THE </a:t>
            </a:r>
            <a:r>
              <a:rPr lang="en-US" sz="1800"/>
              <a:t>stack. We’ll look at the Stack class at a later time.</a:t>
            </a:r>
            <a:endParaRPr/>
          </a:p>
          <a:p>
            <a:pPr indent="0" lvl="0" marL="0" marR="0" rtl="0" algn="l">
              <a:lnSpc>
                <a:spcPct val="107000"/>
              </a:lnSpc>
              <a:spcBef>
                <a:spcPts val="0"/>
              </a:spcBef>
              <a:spcAft>
                <a:spcPts val="0"/>
              </a:spcAft>
              <a:buNone/>
            </a:pPr>
            <a:r>
              <a:t/>
            </a:r>
            <a:endParaRPr b="1" sz="1800">
              <a:solidFill>
                <a:srgbClr val="000000"/>
              </a:solidFill>
              <a:latin typeface="Calibri"/>
              <a:ea typeface="Calibri"/>
              <a:cs typeface="Calibri"/>
              <a:sym typeface="Calibri"/>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65" name="Google Shape;6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7" name="Google Shape;47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Here’s a similar example, but with a function that has a larger stack frame—nevermind that we aren’t using that array of 1000 integers for anything, just imagine it’s really important data. We’re using a little bit of memory on the stack, and then we call the Factorial() function.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For the most part stack frames are small, and a call stack can handle lots of them.</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However, if a function uses a lot of data, even temporarily… [CLICK]</a:t>
            </a:r>
            <a:endParaRPr/>
          </a:p>
          <a:p>
            <a:pPr indent="0" lvl="0" marL="0" rtl="0" algn="l">
              <a:spcBef>
                <a:spcPts val="0"/>
              </a:spcBef>
              <a:spcAft>
                <a:spcPts val="0"/>
              </a:spcAft>
              <a:buNone/>
            </a:pPr>
            <a:r>
              <a:rPr lang="en-US" sz="1800"/>
              <a:t>… it will use more space on the stack. In this case, calling the Factorial() function just a few times will be enough to cause a stack overflow error, for the same reasons as before: We’ve tried to use more resources we have.</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478" name="Google Shape;47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8" name="Google Shape;49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So what do we do if our program actually needs that much memory? In this case, we have to use something called dynamic memory, and make use of another region of memory, the Heap.</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First, let’s look at what we were trying to do that was problematic. We want a big array of 300,000 integers, but we can’t have it, because it’s too large for the Stack to handle. In C++, this kind of variable usage (the same you’ve done many times before) is sometimes referred to as </a:t>
            </a:r>
            <a:r>
              <a:rPr b="1" lang="en-US" sz="1800"/>
              <a:t>automatic storage</a:t>
            </a:r>
            <a:r>
              <a:rPr lang="en-US" sz="1800"/>
              <a:t>. Unless we say otherwise, the compiler creates instructions to put this memory on the </a:t>
            </a:r>
            <a:r>
              <a:rPr b="1" lang="en-US" sz="1800"/>
              <a:t>stack </a:t>
            </a:r>
            <a:r>
              <a:rPr lang="en-US" sz="1800"/>
              <a:t>by default.</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What we want is this alternative, something called dynamic storage. This is working toward the same end goal, but there are more steps involved.</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By using the new keyword, we’re indicating that we want to put this huge array of integers on the heap, instead of the stack. We have to specifically indicate we want to put this memory on the heap. We also have to later free up that memory using the delete keyword, but we’ll cover that in more depth at another time.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variable bigArray is created on the stack. This is because local function variables we create are ALWAYS put on the stack. This variable is actually a POINTER—notice the asterisk next to the int data type? We’ll talk more about pointers in another video, but this means that bigArray is like </a:t>
            </a:r>
            <a:r>
              <a:rPr b="1" lang="en-US" sz="1800"/>
              <a:t>directions</a:t>
            </a:r>
            <a:r>
              <a:rPr lang="en-US" sz="1800"/>
              <a:t> to the data, but isn’t actually the data itself. The real data is on the heap.</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499" name="Google Shape;49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heap is where we store data that, for one reason or another, can’t be put onto the stack.</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This could be large amounts of data—using the heap avoids the stack overflow issues we just looked at.</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We might dynamically allocate data we don’t want to fall out of scope. We could create data in one function, and use it in another. We’ll see plenty of examples of that later 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We can also use dynamic memory to allocate space whose size we don’t know when we’re writing code. If we ask for user input, and then create some amount of data based on that input, we can’t know what that number is until the program runs, but that comes after we’ve written our code.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Heap memory has to manually allocated with the new keyword, and it must also be deallocated, or freed, with the delete keyword. If we don’t delete memory properly, we’ll get something called a memory leak. Don’t worry about that just yet, we’ll cover that another time. I know I keep saying that, but in order to understand more complex topics like pointers and dynamic memory, there are a lot of closely-related topics you need to understand first.</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heap operates much more slowly than the stack does, but in many cases we don’t have a choice. In fact, many programming concepts like data structures would be impossible without it. If we can use the stack, we should. If we can’t, then we have to use the heap.</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522" name="Google Shape;52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As far as terminology is concerned, the heap and the stack are general computing concepts. Not every programming language implements them in exactly the same way.</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C++ standard doesn’t use the terms heap or stack anywhere, though the language implements something that does more or less the same thing. In C++, you may sometimes hear the heap referred to as the free store.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C++ standard instead uses the terms automatic storage and dynamic storage.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This is essentially the same thing as the stack and the heap. The stack is automatic storage, while the heap is for dynamic storage.</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547" name="Google Shape;54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7" name="Google Shape;56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stack is a specific region of memory, and the heap is another region of memory. Though it may vary from one platform to another, generally the stack and heap exist at opposite ends of memory, and grow toward each other as more memory is allocated in that region.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stack will typically start at a high memory address, and as it grows, new allocations are given lower memory addresses.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heap, on the other hand, will typically start at lower memory addresses, and new allocations will be given higher memory addresses, growing “upward”.</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568" name="Google Shape;56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It’s important to know where variables and data end up in memory. In a function, ALL local variables are on the stack. Even if we’re using pointers, the pointer itself is on the stack, regardless of what it points to.</a:t>
            </a:r>
            <a:endParaRPr/>
          </a:p>
          <a:p>
            <a:pPr indent="0" lvl="0" marL="0" rtl="0" algn="l">
              <a:spcBef>
                <a:spcPts val="0"/>
              </a:spcBef>
              <a:spcAft>
                <a:spcPts val="0"/>
              </a:spcAft>
              <a:buNone/>
            </a:pPr>
            <a:r>
              <a:t/>
            </a:r>
            <a:endParaRPr sz="1800"/>
          </a:p>
          <a:p>
            <a:pPr indent="0" lvl="0" marL="0" rtl="0" algn="l">
              <a:spcBef>
                <a:spcPts val="0"/>
              </a:spcBef>
              <a:spcAft>
                <a:spcPts val="0"/>
              </a:spcAft>
              <a:buNone/>
            </a:pPr>
            <a:r>
              <a:rPr lang="en-US" sz="1800"/>
              <a:t>Here we have a few different variables: x, “ptr”, “ptr2” and “someDoubles” are all variables we’ve created, and these get put on the stack. They’re part of the stack frame that is generated for every call to the Foo() function.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This allocation, however, because it’s using the “new” keyword, will go on the heap. This allocation is essentially calling a function called new(), which returns a pointer to the location on the heap where that memory can be stored. It’s kind of like burying some pirate treasure, and then making a map to that location.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We can store that treasure map on the stack, even though the map leads us to the heap. We’ll talk more about pointers and dynamic allocation later. For now, we’re just covering the broad ideas behind the Stack and the Heap.</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586" name="Google Shape;58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We’ve talked before about variables falling out of scope. When a function ends, its stack frame is popped off the stack. The memory it once occupied is still there, and the values stored there are likely the same, until they get overwritten by something else.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Stack-based memory is suitable for temporary data. Create the data we need, when we need it, and then forget about it—it will get freed up automatically.</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Heap data, on the hand, basically lives on forever, or as long as our program is running. [CLICK] Heap data never falls out of scope, and it’s up to the programmer to reclaim that memory themselves.</a:t>
            </a:r>
            <a:endParaRPr/>
          </a:p>
          <a:p>
            <a:pPr indent="0" lvl="0" marL="0" rtl="0" algn="l">
              <a:spcBef>
                <a:spcPts val="0"/>
              </a:spcBef>
              <a:spcAft>
                <a:spcPts val="0"/>
              </a:spcAft>
              <a:buNone/>
            </a:pPr>
            <a:r>
              <a:rPr lang="en-US" sz="1800"/>
              <a:t>Your operating system will PROBABLY free that memory once your program ends, but that’s not necessarily a guarantee.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Also, while we will be writing fairly simple programs, what if you write a program that is running for hours, or days at a time? You may not be able to rely on something else cleaning up your mess for you. This can be a major programming challenge, and we’ll look examples of this later.</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604" name="Google Shape;604;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To recap all this, the stack is used for short-term, temporary storage. [CLICK] It’s automatic storage, the default in the language, and no specific keywords or processes are required. [CLICK] The stack is generally pretty small in size, no more than a couple of megabytes. [CLICK] Local variables and stack frames are placed on the stack.</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It’s a limited resource, and trying to use more memory than the stack has will result in stack overflow errors.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heap is for long term storage, or possibly for storing data too large to fit on the stack.</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heap is for dynamic allocations—the programmer must manually allocate and deallocate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heap is large in size; it’s essentially “all the rest” of  your computer’s memory. That may be a bit oversimplified, but is close enough for now.</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If we don’t free up memory properly, we’ll end up with memory leaks, which can cause us to run out of memory if we’re not careful.</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630" name="Google Shape;63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That wraps things up for this video about the stack and the heap. Don’t worry, we’ll see be seeing plenty of them in the future. Thanks for watching, and I’ll see you next time!</a:t>
            </a:r>
            <a:endParaRPr sz="1800"/>
          </a:p>
          <a:p>
            <a:pPr indent="0" lvl="0" marL="0" marR="0" rtl="0" algn="l">
              <a:lnSpc>
                <a:spcPct val="100000"/>
              </a:lnSpc>
              <a:spcBef>
                <a:spcPts val="0"/>
              </a:spcBef>
              <a:spcAft>
                <a:spcPts val="0"/>
              </a:spcAft>
              <a:buClr>
                <a:srgbClr val="000000"/>
              </a:buClr>
              <a:buSzPts val="1800"/>
              <a:buFont typeface="Calibri"/>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b="1"/>
          </a:p>
        </p:txBody>
      </p:sp>
      <p:sp>
        <p:nvSpPr>
          <p:cNvPr id="658" name="Google Shape;658;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5" name="Google Shape;66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stack is a small part of memory, often just a few megabytes in size, that keeps track of something called a stack frame.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A stack frame is chunk of memory that contains information necessary to execute a function: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This includes the memory for local variables created in that function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memory for any parameters the function accepts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And also the memory address of a previous stack frame, so when the function ends, the previous function can resume.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ordering of a stack is what we call last-in, first-out. Similar to a stack of books or a deck of cards, the last to go “into” the stack, or placed on top of it, is the first one to go “out” of the stack, or removed from the top.</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If were creating physical stack of items, like a deck of cards, the first card in the deck is on the bottom, with every other card going on top of it. Since we don’t normally draw cards from the bottom of a deck, the card that we add first, will be drawn last.</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Every time we add a new card, it gets placed on top of the deck. If we had a total of 6 cards, the 6</a:t>
            </a:r>
            <a:r>
              <a:rPr baseline="30000" lang="en-US" sz="1800"/>
              <a:t>th</a:t>
            </a:r>
            <a:r>
              <a:rPr lang="en-US" sz="1800"/>
              <a:t> card is the last one added. Since we draw from the top, this will also be the first one to get removed from the deck. This is last-in, first-out ordering.</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sz="1800">
              <a:latin typeface="Calibri"/>
              <a:ea typeface="Calibri"/>
              <a:cs typeface="Calibri"/>
              <a:sym typeface="Calibri"/>
            </a:endParaRPr>
          </a:p>
          <a:p>
            <a:pPr indent="0" lvl="0" marL="0" rtl="0" algn="l">
              <a:spcBef>
                <a:spcPts val="0"/>
              </a:spcBef>
              <a:spcAft>
                <a:spcPts val="0"/>
              </a:spcAft>
              <a:buNone/>
            </a:pPr>
            <a:r>
              <a:t/>
            </a:r>
            <a:endParaRPr/>
          </a:p>
        </p:txBody>
      </p:sp>
      <p:sp>
        <p:nvSpPr>
          <p:cNvPr id="84" name="Google Shape;8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 name="Google Shape;11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Let’s take a look at how the call stack might function as our program runs. Here we have an empty stack, and a simple program that calls two functions.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Main() is a function itself, and even though we don’t call it explicitly, it GETS called as the entry point of our program. As far as our code is concerned, main() should always be first, and at the bottom of the stack. The terminology used for adding something to a stack is </a:t>
            </a:r>
            <a:r>
              <a:rPr b="1" lang="en-US" sz="1800"/>
              <a:t>push</a:t>
            </a:r>
            <a:r>
              <a:rPr b="0" lang="en-US" sz="1800"/>
              <a:t>, and so </a:t>
            </a:r>
            <a:r>
              <a:rPr lang="en-US" sz="1800"/>
              <a:t>a stack frame with the details of the main() function is pushed onto the stack.</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When main() calls the Initialize() function, another stack frame is created with the details of this function call, and that’s also pushed onto the stack.</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115" name="Google Shape;11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Now let’s say the Initialize() function is broken into several parts, each of which is contained in its own function.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Each of these functions, when called, will get a stack frame placed on the call stack, starting with the CreateWindow() function.</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Once this function has finished executing, it gets removed from the call stack, and the program resumes. This is referred to as </a:t>
            </a:r>
            <a:r>
              <a:rPr b="1" lang="en-US" sz="1800"/>
              <a:t>popping</a:t>
            </a:r>
            <a:r>
              <a:rPr b="0" lang="en-US" sz="1800"/>
              <a:t> something off of the stack.</a:t>
            </a:r>
            <a:endParaRPr/>
          </a:p>
          <a:p>
            <a:pPr indent="0" lvl="0" marL="0" rtl="0" algn="l">
              <a:spcBef>
                <a:spcPts val="0"/>
              </a:spcBef>
              <a:spcAft>
                <a:spcPts val="0"/>
              </a:spcAft>
              <a:buNone/>
            </a:pPr>
            <a:r>
              <a:rPr b="0" lang="en-US" sz="1800"/>
              <a:t>[CLICK]</a:t>
            </a:r>
            <a:endParaRPr/>
          </a:p>
          <a:p>
            <a:pPr indent="0" lvl="0" marL="0" rtl="0" algn="l">
              <a:spcBef>
                <a:spcPts val="0"/>
              </a:spcBef>
              <a:spcAft>
                <a:spcPts val="0"/>
              </a:spcAft>
              <a:buNone/>
            </a:pPr>
            <a:r>
              <a:rPr b="0" lang="en-US" sz="1800"/>
              <a:t>With the call to CreateWindow() popped off, the program resumes its execution in the Initialize() function.</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133" name="Google Shape;133;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The next line of code in the Initialize() function is a call to the LoadModels() function, and a stack frame for that is pushed onto the call stack. Let’s see what’s inside that function.</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152" name="Google Shape;15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 name="Google Shape;166;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LoadModels() is executing on top of the stack, and inside it are two more function calls.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When the first one is called, a stack frame is created and pushed onto the stack. Let’s assume there are no other function calls in there, and so the stack doesn’t have anything else pushed onto it. When the function ends, </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it gets popped off the stack, and the next line of code in LoadModels() is called, which just so happens to be another function call. When the next function is called, it gets pushed onto the stack.</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167" name="Google Shape;167;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This process continues with the next line of code in the LoadModels() function. </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Add a stack frame to the stack, execute it, and pop it off once the function has done whatever it’s supposed to do.</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Once this last function is finished, the LoadModels() function has run its course, and will also be popped off the call stack.</a:t>
            </a:r>
            <a:endParaRPr/>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183" name="Google Shape;18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800"/>
              <a:t>Our program returns to the Initialize() function, and since all of that just took place inside of LoadModels(), our program now moves to the next line of code.</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The LoadTextures() function is put onto the call stack, just like any other function call, and the process continues.</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As a program runs, we might say the stack is growing and shrinking as stack frames are pushed onto it and popped off of it.</a:t>
            </a:r>
            <a:endParaRPr/>
          </a:p>
          <a:p>
            <a:pPr indent="0" lvl="0" marL="0" rtl="0" algn="l">
              <a:spcBef>
                <a:spcPts val="0"/>
              </a:spcBef>
              <a:spcAft>
                <a:spcPts val="0"/>
              </a:spcAft>
              <a:buNone/>
            </a:pPr>
            <a:r>
              <a:rPr lang="en-US" sz="1800"/>
              <a:t>[CLICK]</a:t>
            </a:r>
            <a:endParaRPr/>
          </a:p>
          <a:p>
            <a:pPr indent="0" lvl="0" marL="0" rtl="0" algn="l">
              <a:spcBef>
                <a:spcPts val="0"/>
              </a:spcBef>
              <a:spcAft>
                <a:spcPts val="0"/>
              </a:spcAft>
              <a:buNone/>
            </a:pPr>
            <a:r>
              <a:rPr lang="en-US" sz="1800"/>
              <a:t>Technically that’s not quite true. The reality is that the amount of stack space that’s being utilized is increasing or decreasing. The size of the stack is likely going to remain the same throughout our program’s lifetime.</a:t>
            </a:r>
            <a:endParaRPr sz="1800"/>
          </a:p>
          <a:p>
            <a:pPr indent="0" lvl="0" marL="0" marR="0" rtl="0" algn="l">
              <a:lnSpc>
                <a:spcPct val="107000"/>
              </a:lnSpc>
              <a:spcBef>
                <a:spcPts val="0"/>
              </a:spcBef>
              <a:spcAft>
                <a:spcPts val="0"/>
              </a:spcAft>
              <a:buNone/>
            </a:pPr>
            <a:r>
              <a:rPr b="1" lang="en-US" sz="1800">
                <a:solidFill>
                  <a:srgbClr val="000000"/>
                </a:solidFill>
                <a:latin typeface="Calibri"/>
                <a:ea typeface="Calibri"/>
                <a:cs typeface="Calibri"/>
                <a:sym typeface="Calibri"/>
              </a:rPr>
              <a:t>[NEXT SLIDE]</a:t>
            </a:r>
            <a:endParaRPr b="1" sz="1800">
              <a:latin typeface="Calibri"/>
              <a:ea typeface="Calibri"/>
              <a:cs typeface="Calibri"/>
              <a:sym typeface="Calibri"/>
            </a:endParaRPr>
          </a:p>
          <a:p>
            <a:pPr indent="0" lvl="0" marL="0" rtl="0" algn="l">
              <a:spcBef>
                <a:spcPts val="0"/>
              </a:spcBef>
              <a:spcAft>
                <a:spcPts val="0"/>
              </a:spcAft>
              <a:buNone/>
            </a:pPr>
            <a:r>
              <a:t/>
            </a:r>
            <a:endParaRPr/>
          </a:p>
        </p:txBody>
      </p:sp>
      <p:sp>
        <p:nvSpPr>
          <p:cNvPr id="200" name="Google Shape;200;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Title with Subheading">
  <p:cSld name="Main Title with Subheading">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32"/>
          <p:cNvSpPr txBox="1"/>
          <p:nvPr>
            <p:ph type="title"/>
          </p:nvPr>
        </p:nvSpPr>
        <p:spPr>
          <a:xfrm>
            <a:off x="6705599" y="2044183"/>
            <a:ext cx="4453468" cy="424732"/>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accent1"/>
              </a:buClr>
              <a:buSzPts val="2400"/>
              <a:buFont typeface="Arial"/>
              <a:buNone/>
              <a:defRPr b="1" sz="24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 name="Google Shape;14;p32"/>
          <p:cNvSpPr txBox="1"/>
          <p:nvPr>
            <p:ph idx="1" type="body"/>
          </p:nvPr>
        </p:nvSpPr>
        <p:spPr>
          <a:xfrm>
            <a:off x="6705600" y="2873928"/>
            <a:ext cx="4453468" cy="1920526"/>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lt1"/>
              </a:buClr>
              <a:buSzPts val="4400"/>
              <a:buNone/>
              <a:defRPr b="1" sz="4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oard">
  <p:cSld name="Light Board">
    <p:bg>
      <p:bgPr>
        <a:solidFill>
          <a:schemeClr val="dk1"/>
        </a:solidFill>
      </p:bgPr>
    </p:bg>
    <p:spTree>
      <p:nvGrpSpPr>
        <p:cNvPr id="53" name="Shape 53"/>
        <p:cNvGrpSpPr/>
        <p:nvPr/>
      </p:nvGrpSpPr>
      <p:grpSpPr>
        <a:xfrm>
          <a:off x="0" y="0"/>
          <a:ext cx="0" cy="0"/>
          <a:chOff x="0" y="0"/>
          <a:chExt cx="0" cy="0"/>
        </a:xfrm>
      </p:grpSpPr>
      <p:sp>
        <p:nvSpPr>
          <p:cNvPr id="54" name="Google Shape;54;p41"/>
          <p:cNvSpPr txBox="1"/>
          <p:nvPr>
            <p:ph type="title"/>
          </p:nvPr>
        </p:nvSpPr>
        <p:spPr>
          <a:xfrm>
            <a:off x="618886" y="555163"/>
            <a:ext cx="10885166" cy="6186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accent1"/>
              </a:buClr>
              <a:buSzPts val="3800"/>
              <a:buFont typeface="Arial"/>
              <a:buNone/>
              <a:defRPr b="1" sz="3800">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p:cSld name="Main Content">
    <p:spTree>
      <p:nvGrpSpPr>
        <p:cNvPr id="15" name="Shape 15"/>
        <p:cNvGrpSpPr/>
        <p:nvPr/>
      </p:nvGrpSpPr>
      <p:grpSpPr>
        <a:xfrm>
          <a:off x="0" y="0"/>
          <a:ext cx="0" cy="0"/>
          <a:chOff x="0" y="0"/>
          <a:chExt cx="0" cy="0"/>
        </a:xfrm>
      </p:grpSpPr>
      <p:sp>
        <p:nvSpPr>
          <p:cNvPr id="16" name="Google Shape;16;p33"/>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3800"/>
              <a:buFont typeface="Arial"/>
              <a:buNone/>
              <a:defRPr b="1" sz="3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3"/>
          <p:cNvSpPr txBox="1"/>
          <p:nvPr>
            <p:ph idx="1" type="body"/>
          </p:nvPr>
        </p:nvSpPr>
        <p:spPr>
          <a:xfrm>
            <a:off x="611189" y="2100749"/>
            <a:ext cx="10885166" cy="37845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sz="2400"/>
            </a:lvl1pPr>
            <a:lvl2pPr indent="-228600" lvl="1" marL="914400" algn="l">
              <a:lnSpc>
                <a:spcPct val="90000"/>
              </a:lnSpc>
              <a:spcBef>
                <a:spcPts val="500"/>
              </a:spcBef>
              <a:spcAft>
                <a:spcPts val="0"/>
              </a:spcAft>
              <a:buClr>
                <a:schemeClr val="dk1"/>
              </a:buClr>
              <a:buSzPts val="2400"/>
              <a:buNone/>
              <a:defRPr sz="2400"/>
            </a:lvl2pPr>
            <a:lvl3pPr indent="-381000" lvl="2" marL="1371600" algn="l">
              <a:lnSpc>
                <a:spcPct val="90000"/>
              </a:lnSpc>
              <a:spcBef>
                <a:spcPts val="500"/>
              </a:spcBef>
              <a:spcAft>
                <a:spcPts val="0"/>
              </a:spcAft>
              <a:buClr>
                <a:schemeClr val="dk1"/>
              </a:buClr>
              <a:buSzPts val="2400"/>
              <a:buChar char="•"/>
              <a:defRPr sz="2400"/>
            </a:lvl3pPr>
            <a:lvl4pPr indent="-381000" lvl="3" marL="1828800" algn="l">
              <a:lnSpc>
                <a:spcPct val="90000"/>
              </a:lnSpc>
              <a:spcBef>
                <a:spcPts val="500"/>
              </a:spcBef>
              <a:spcAft>
                <a:spcPts val="0"/>
              </a:spcAft>
              <a:buClr>
                <a:schemeClr val="dk1"/>
              </a:buClr>
              <a:buSzPts val="2400"/>
              <a:buChar char="•"/>
              <a:defRPr sz="2400"/>
            </a:lvl4pPr>
            <a:lvl5pPr indent="-381000" lvl="4" marL="2286000" algn="l">
              <a:lnSpc>
                <a:spcPct val="90000"/>
              </a:lnSpc>
              <a:spcBef>
                <a:spcPts val="500"/>
              </a:spcBef>
              <a:spcAft>
                <a:spcPts val="0"/>
              </a:spcAft>
              <a:buClr>
                <a:schemeClr val="dk1"/>
              </a:buClr>
              <a:buSzPts val="2400"/>
              <a:buChar char="•"/>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33"/>
          <p:cNvSpPr/>
          <p:nvPr/>
        </p:nvSpPr>
        <p:spPr>
          <a:xfrm>
            <a:off x="473825" y="640882"/>
            <a:ext cx="58190" cy="444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3888">
          <p15:clr>
            <a:srgbClr val="FBAE40"/>
          </p15:clr>
        </p15:guide>
        <p15:guide id="2" orient="horz" pos="1008">
          <p15:clr>
            <a:srgbClr val="FBAE40"/>
          </p15:clr>
        </p15:guide>
        <p15:guide id="3" pos="384">
          <p15:clr>
            <a:srgbClr val="FBAE40"/>
          </p15:clr>
        </p15:guide>
        <p15:guide id="4" pos="72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ntent">
  <p:cSld name="Left Content">
    <p:spTree>
      <p:nvGrpSpPr>
        <p:cNvPr id="19" name="Shape 19"/>
        <p:cNvGrpSpPr/>
        <p:nvPr/>
      </p:nvGrpSpPr>
      <p:grpSpPr>
        <a:xfrm>
          <a:off x="0" y="0"/>
          <a:ext cx="0" cy="0"/>
          <a:chOff x="0" y="0"/>
          <a:chExt cx="0" cy="0"/>
        </a:xfrm>
      </p:grpSpPr>
      <p:sp>
        <p:nvSpPr>
          <p:cNvPr id="20" name="Google Shape;20;p34"/>
          <p:cNvSpPr txBox="1"/>
          <p:nvPr>
            <p:ph type="title"/>
          </p:nvPr>
        </p:nvSpPr>
        <p:spPr>
          <a:xfrm>
            <a:off x="612648" y="555163"/>
            <a:ext cx="6576502" cy="1144929"/>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3800"/>
              <a:buFont typeface="Arial"/>
              <a:buNone/>
              <a:defRPr b="1" sz="3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34"/>
          <p:cNvSpPr txBox="1"/>
          <p:nvPr>
            <p:ph idx="1" type="body"/>
          </p:nvPr>
        </p:nvSpPr>
        <p:spPr>
          <a:xfrm>
            <a:off x="612353" y="1490347"/>
            <a:ext cx="6576825" cy="461665"/>
          </a:xfrm>
          <a:prstGeom prst="rect">
            <a:avLst/>
          </a:prstGeom>
          <a:noFill/>
          <a:ln>
            <a:noFill/>
          </a:ln>
        </p:spPr>
        <p:txBody>
          <a:bodyPr anchorCtr="0" anchor="t" bIns="45700" lIns="91425" spcFirstLastPara="1" rIns="91425" wrap="square" tIns="45700">
            <a:spAutoFit/>
          </a:bodyPr>
          <a:lstStyle>
            <a:lvl1pPr indent="-228600" lvl="0" marL="457200" algn="l">
              <a:lnSpc>
                <a:spcPct val="100000"/>
              </a:lnSpc>
              <a:spcBef>
                <a:spcPts val="1000"/>
              </a:spcBef>
              <a:spcAft>
                <a:spcPts val="0"/>
              </a:spcAft>
              <a:buClr>
                <a:schemeClr val="dk1"/>
              </a:buClr>
              <a:buSzPts val="2400"/>
              <a:buNone/>
              <a:defRPr sz="2400">
                <a:solidFill>
                  <a:schemeClr val="dk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34"/>
          <p:cNvSpPr txBox="1"/>
          <p:nvPr>
            <p:ph idx="2" type="body"/>
          </p:nvPr>
        </p:nvSpPr>
        <p:spPr>
          <a:xfrm>
            <a:off x="7539293" y="0"/>
            <a:ext cx="4652707" cy="6858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800"/>
              <a:buNone/>
              <a:defRPr/>
            </a:lvl1pPr>
            <a:lvl2pPr indent="-228600" lvl="1" marL="914400" algn="l">
              <a:lnSpc>
                <a:spcPct val="90000"/>
              </a:lnSpc>
              <a:spcBef>
                <a:spcPts val="500"/>
              </a:spcBef>
              <a:spcAft>
                <a:spcPts val="0"/>
              </a:spcAft>
              <a:buClr>
                <a:schemeClr val="dk1"/>
              </a:buClr>
              <a:buSzPts val="2400"/>
              <a:buNone/>
              <a:defRPr/>
            </a:lvl2pPr>
            <a:lvl3pPr indent="-228600" lvl="2" marL="1371600" algn="l">
              <a:lnSpc>
                <a:spcPct val="90000"/>
              </a:lnSpc>
              <a:spcBef>
                <a:spcPts val="500"/>
              </a:spcBef>
              <a:spcAft>
                <a:spcPts val="0"/>
              </a:spcAft>
              <a:buClr>
                <a:schemeClr val="dk1"/>
              </a:buClr>
              <a:buSzPts val="2000"/>
              <a:buNone/>
              <a:defRPr/>
            </a:lvl3pPr>
            <a:lvl4pPr indent="-228600" lvl="3" marL="1828800" algn="l">
              <a:lnSpc>
                <a:spcPct val="90000"/>
              </a:lnSpc>
              <a:spcBef>
                <a:spcPts val="500"/>
              </a:spcBef>
              <a:spcAft>
                <a:spcPts val="0"/>
              </a:spcAft>
              <a:buClr>
                <a:schemeClr val="dk1"/>
              </a:buClr>
              <a:buSzPts val="1800"/>
              <a:buNone/>
              <a:defRPr/>
            </a:lvl4pPr>
            <a:lvl5pPr indent="-228600" lvl="4" marL="2286000" algn="l">
              <a:lnSpc>
                <a:spcPct val="90000"/>
              </a:lnSpc>
              <a:spcBef>
                <a:spcPts val="500"/>
              </a:spcBef>
              <a:spcAft>
                <a:spcPts val="0"/>
              </a:spcAft>
              <a:buClr>
                <a:schemeClr val="dk1"/>
              </a:buClr>
              <a:buSzPts val="18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4"/>
          <p:cNvSpPr/>
          <p:nvPr/>
        </p:nvSpPr>
        <p:spPr>
          <a:xfrm>
            <a:off x="473825" y="640882"/>
            <a:ext cx="58190" cy="444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extLst>
    <p:ext uri="{DCECCB84-F9BA-43D5-87BE-67443E8EF086}">
      <p15:sldGuideLst>
        <p15:guide id="1" orient="horz" pos="1008">
          <p15:clr>
            <a:srgbClr val="FBAE40"/>
          </p15:clr>
        </p15:guide>
        <p15:guide id="2" orient="horz" pos="3888">
          <p15:clr>
            <a:srgbClr val="FBAE40"/>
          </p15:clr>
        </p15:guide>
        <p15:guide id="3" orient="horz" pos="3600">
          <p15:clr>
            <a:srgbClr val="FBAE40"/>
          </p15:clr>
        </p15:guide>
        <p15:guide id="4" pos="38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Content Subheading">
  <p:cSld name="Main Content Subheading">
    <p:spTree>
      <p:nvGrpSpPr>
        <p:cNvPr id="24" name="Shape 24"/>
        <p:cNvGrpSpPr/>
        <p:nvPr/>
      </p:nvGrpSpPr>
      <p:grpSpPr>
        <a:xfrm>
          <a:off x="0" y="0"/>
          <a:ext cx="0" cy="0"/>
          <a:chOff x="0" y="0"/>
          <a:chExt cx="0" cy="0"/>
        </a:xfrm>
      </p:grpSpPr>
      <p:sp>
        <p:nvSpPr>
          <p:cNvPr id="25" name="Google Shape;25;p35"/>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3800"/>
              <a:buFont typeface="Arial"/>
              <a:buNone/>
              <a:defRPr b="1" sz="3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5"/>
          <p:cNvSpPr txBox="1"/>
          <p:nvPr>
            <p:ph idx="1" type="body"/>
          </p:nvPr>
        </p:nvSpPr>
        <p:spPr>
          <a:xfrm>
            <a:off x="611189" y="2100749"/>
            <a:ext cx="10885166" cy="37845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sz="2400"/>
            </a:lvl1pPr>
            <a:lvl2pPr indent="-228600" lvl="1" marL="914400" algn="l">
              <a:lnSpc>
                <a:spcPct val="90000"/>
              </a:lnSpc>
              <a:spcBef>
                <a:spcPts val="500"/>
              </a:spcBef>
              <a:spcAft>
                <a:spcPts val="0"/>
              </a:spcAft>
              <a:buClr>
                <a:schemeClr val="dk1"/>
              </a:buClr>
              <a:buSzPts val="2400"/>
              <a:buNone/>
              <a:defRPr sz="2400"/>
            </a:lvl2pPr>
            <a:lvl3pPr indent="-381000" lvl="2" marL="1371600" algn="l">
              <a:lnSpc>
                <a:spcPct val="90000"/>
              </a:lnSpc>
              <a:spcBef>
                <a:spcPts val="500"/>
              </a:spcBef>
              <a:spcAft>
                <a:spcPts val="0"/>
              </a:spcAft>
              <a:buClr>
                <a:schemeClr val="dk1"/>
              </a:buClr>
              <a:buSzPts val="2400"/>
              <a:buChar char="•"/>
              <a:defRPr sz="2400"/>
            </a:lvl3pPr>
            <a:lvl4pPr indent="-381000" lvl="3" marL="1828800" algn="l">
              <a:lnSpc>
                <a:spcPct val="90000"/>
              </a:lnSpc>
              <a:spcBef>
                <a:spcPts val="500"/>
              </a:spcBef>
              <a:spcAft>
                <a:spcPts val="0"/>
              </a:spcAft>
              <a:buClr>
                <a:schemeClr val="dk1"/>
              </a:buClr>
              <a:buSzPts val="2400"/>
              <a:buChar char="•"/>
              <a:defRPr sz="2400"/>
            </a:lvl4pPr>
            <a:lvl5pPr indent="-381000" lvl="4" marL="2286000" algn="l">
              <a:lnSpc>
                <a:spcPct val="90000"/>
              </a:lnSpc>
              <a:spcBef>
                <a:spcPts val="500"/>
              </a:spcBef>
              <a:spcAft>
                <a:spcPts val="0"/>
              </a:spcAft>
              <a:buClr>
                <a:schemeClr val="dk1"/>
              </a:buClr>
              <a:buSzPts val="2400"/>
              <a:buChar char="•"/>
              <a:defRPr sz="2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7" name="Google Shape;27;p35"/>
          <p:cNvSpPr txBox="1"/>
          <p:nvPr>
            <p:ph idx="2" type="body"/>
          </p:nvPr>
        </p:nvSpPr>
        <p:spPr>
          <a:xfrm>
            <a:off x="610869" y="1173794"/>
            <a:ext cx="10885486" cy="480131"/>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2"/>
              </a:buClr>
              <a:buSzPts val="2800"/>
              <a:buNone/>
              <a:defRPr b="1" sz="28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35"/>
          <p:cNvSpPr/>
          <p:nvPr/>
        </p:nvSpPr>
        <p:spPr>
          <a:xfrm>
            <a:off x="473825" y="640882"/>
            <a:ext cx="58190" cy="444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p:cSld name="End Slide">
    <p:bg>
      <p:bgPr>
        <a:blipFill>
          <a:blip r:embed="rId2">
            <a:alphaModFix/>
          </a:blip>
          <a:stretch>
            <a:fillRect/>
          </a:stretch>
        </a:blipFill>
      </p:bgPr>
    </p:bg>
    <p:spTree>
      <p:nvGrpSpPr>
        <p:cNvPr id="29" name="Shape 29"/>
        <p:cNvGrpSpPr/>
        <p:nvPr/>
      </p:nvGrpSpPr>
      <p:grpSpPr>
        <a:xfrm>
          <a:off x="0" y="0"/>
          <a:ext cx="0" cy="0"/>
          <a:chOff x="0" y="0"/>
          <a:chExt cx="0" cy="0"/>
        </a:xfrm>
      </p:grpSpPr>
      <p:sp>
        <p:nvSpPr>
          <p:cNvPr id="30" name="Google Shape;30;p36"/>
          <p:cNvSpPr txBox="1"/>
          <p:nvPr>
            <p:ph type="title"/>
          </p:nvPr>
        </p:nvSpPr>
        <p:spPr>
          <a:xfrm>
            <a:off x="2310384" y="2766218"/>
            <a:ext cx="7571232" cy="1325563"/>
          </a:xfrm>
          <a:prstGeom prst="rect">
            <a:avLst/>
          </a:prstGeom>
          <a:noFill/>
          <a:ln>
            <a:noFill/>
          </a:ln>
        </p:spPr>
        <p:txBody>
          <a:bodyPr anchorCtr="0" anchor="ctr" bIns="45700" lIns="91425" spcFirstLastPara="1" rIns="91425" wrap="square" tIns="45700">
            <a:normAutofit/>
          </a:bodyPr>
          <a:lstStyle>
            <a:lvl1pPr lvl="0" algn="ctr">
              <a:lnSpc>
                <a:spcPct val="90000"/>
              </a:lnSpc>
              <a:spcBef>
                <a:spcPts val="0"/>
              </a:spcBef>
              <a:spcAft>
                <a:spcPts val="0"/>
              </a:spcAft>
              <a:buClr>
                <a:schemeClr val="lt1"/>
              </a:buClr>
              <a:buSzPts val="4400"/>
              <a:buFont typeface="Arial"/>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o Subheading">
  <p:cSld name="Title Slide No Subheading">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37"/>
          <p:cNvSpPr txBox="1"/>
          <p:nvPr>
            <p:ph type="title"/>
          </p:nvPr>
        </p:nvSpPr>
        <p:spPr>
          <a:xfrm>
            <a:off x="6705600" y="2468737"/>
            <a:ext cx="4453468" cy="1920526"/>
          </a:xfrm>
          <a:prstGeom prst="rect">
            <a:avLst/>
          </a:prstGeom>
          <a:noFill/>
          <a:ln>
            <a:noFill/>
          </a:ln>
        </p:spPr>
        <p:txBody>
          <a:bodyPr anchorCtr="0" anchor="ctr" bIns="45700" lIns="91425" spcFirstLastPara="1" rIns="91425" wrap="square" tIns="45700">
            <a:spAutoFit/>
          </a:bodyPr>
          <a:lstStyle>
            <a:lvl1pPr lvl="0" algn="l">
              <a:lnSpc>
                <a:spcPct val="90000"/>
              </a:lnSpc>
              <a:spcBef>
                <a:spcPts val="0"/>
              </a:spcBef>
              <a:spcAft>
                <a:spcPts val="0"/>
              </a:spcAft>
              <a:buClr>
                <a:schemeClr val="lt1"/>
              </a:buClr>
              <a:buSzPts val="4400"/>
              <a:buFont typeface="Arial"/>
              <a:buNone/>
              <a:defRPr b="1">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 Screen Right">
  <p:cSld name="On Screen Right">
    <p:spTree>
      <p:nvGrpSpPr>
        <p:cNvPr id="33" name="Shape 33"/>
        <p:cNvGrpSpPr/>
        <p:nvPr/>
      </p:nvGrpSpPr>
      <p:grpSpPr>
        <a:xfrm>
          <a:off x="0" y="0"/>
          <a:ext cx="0" cy="0"/>
          <a:chOff x="0" y="0"/>
          <a:chExt cx="0" cy="0"/>
        </a:xfrm>
      </p:grpSpPr>
      <p:sp>
        <p:nvSpPr>
          <p:cNvPr id="34" name="Google Shape;34;p38"/>
          <p:cNvSpPr/>
          <p:nvPr/>
        </p:nvSpPr>
        <p:spPr>
          <a:xfrm>
            <a:off x="-6094" y="0"/>
            <a:ext cx="5373622"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 name="Google Shape;35;p38"/>
          <p:cNvSpPr txBox="1"/>
          <p:nvPr>
            <p:ph idx="1" type="body"/>
          </p:nvPr>
        </p:nvSpPr>
        <p:spPr>
          <a:xfrm>
            <a:off x="611509" y="557784"/>
            <a:ext cx="4138416" cy="1671227"/>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lt1"/>
              </a:buClr>
              <a:buSzPts val="3800"/>
              <a:buNone/>
              <a:defRPr b="1" sz="3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8"/>
          <p:cNvSpPr txBox="1"/>
          <p:nvPr>
            <p:ph idx="2" type="body"/>
          </p:nvPr>
        </p:nvSpPr>
        <p:spPr>
          <a:xfrm>
            <a:off x="612648" y="1492969"/>
            <a:ext cx="4138416" cy="474591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400"/>
              <a:buNone/>
              <a:defRPr sz="2400">
                <a:solidFill>
                  <a:schemeClr val="lt1"/>
                </a:solidFill>
              </a:defRPr>
            </a:lvl2pPr>
            <a:lvl3pPr indent="-228600" lvl="2" marL="1371600" algn="l">
              <a:lnSpc>
                <a:spcPct val="90000"/>
              </a:lnSpc>
              <a:spcBef>
                <a:spcPts val="500"/>
              </a:spcBef>
              <a:spcAft>
                <a:spcPts val="0"/>
              </a:spcAft>
              <a:buClr>
                <a:schemeClr val="lt1"/>
              </a:buClr>
              <a:buSzPts val="2400"/>
              <a:buNone/>
              <a:defRPr sz="2400">
                <a:solidFill>
                  <a:schemeClr val="lt1"/>
                </a:solidFill>
              </a:defRPr>
            </a:lvl3pPr>
            <a:lvl4pPr indent="-228600" lvl="3" marL="1828800" algn="l">
              <a:lnSpc>
                <a:spcPct val="90000"/>
              </a:lnSpc>
              <a:spcBef>
                <a:spcPts val="500"/>
              </a:spcBef>
              <a:spcAft>
                <a:spcPts val="0"/>
              </a:spcAft>
              <a:buClr>
                <a:schemeClr val="lt1"/>
              </a:buClr>
              <a:buSzPts val="2400"/>
              <a:buNone/>
              <a:defRPr sz="2400">
                <a:solidFill>
                  <a:schemeClr val="lt1"/>
                </a:solidFill>
              </a:defRPr>
            </a:lvl4pPr>
            <a:lvl5pPr indent="-228600" lvl="4" marL="2286000" algn="l">
              <a:lnSpc>
                <a:spcPct val="90000"/>
              </a:lnSpc>
              <a:spcBef>
                <a:spcPts val="500"/>
              </a:spcBef>
              <a:spcAft>
                <a:spcPts val="0"/>
              </a:spcAft>
              <a:buClr>
                <a:schemeClr val="lt1"/>
              </a:buClr>
              <a:buSzPts val="2400"/>
              <a:buNone/>
              <a:defRPr sz="2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8"/>
          <p:cNvSpPr/>
          <p:nvPr/>
        </p:nvSpPr>
        <p:spPr>
          <a:xfrm>
            <a:off x="5367528" y="0"/>
            <a:ext cx="5819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 Screen Left Subheading">
  <p:cSld name="On Screen Left Subheading">
    <p:spTree>
      <p:nvGrpSpPr>
        <p:cNvPr id="38" name="Shape 38"/>
        <p:cNvGrpSpPr/>
        <p:nvPr/>
      </p:nvGrpSpPr>
      <p:grpSpPr>
        <a:xfrm>
          <a:off x="0" y="0"/>
          <a:ext cx="0" cy="0"/>
          <a:chOff x="0" y="0"/>
          <a:chExt cx="0" cy="0"/>
        </a:xfrm>
      </p:grpSpPr>
      <p:sp>
        <p:nvSpPr>
          <p:cNvPr id="39" name="Google Shape;39;p39"/>
          <p:cNvSpPr/>
          <p:nvPr/>
        </p:nvSpPr>
        <p:spPr>
          <a:xfrm>
            <a:off x="6818378" y="0"/>
            <a:ext cx="5373622"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0" name="Google Shape;40;p39"/>
          <p:cNvSpPr txBox="1"/>
          <p:nvPr>
            <p:ph idx="1" type="body"/>
          </p:nvPr>
        </p:nvSpPr>
        <p:spPr>
          <a:xfrm>
            <a:off x="7435981" y="557784"/>
            <a:ext cx="4138416" cy="1671227"/>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lt1"/>
              </a:buClr>
              <a:buSzPts val="3800"/>
              <a:buNone/>
              <a:defRPr b="1" sz="38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9"/>
          <p:cNvSpPr txBox="1"/>
          <p:nvPr>
            <p:ph idx="2" type="body"/>
          </p:nvPr>
        </p:nvSpPr>
        <p:spPr>
          <a:xfrm>
            <a:off x="7435981" y="2047606"/>
            <a:ext cx="4138416" cy="425261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Clr>
                <a:schemeClr val="lt1"/>
              </a:buClr>
              <a:buSzPts val="2400"/>
              <a:buNone/>
              <a:defRPr sz="2400">
                <a:solidFill>
                  <a:schemeClr val="lt1"/>
                </a:solidFill>
              </a:defRPr>
            </a:lvl1pPr>
            <a:lvl2pPr indent="-228600" lvl="1" marL="914400" algn="l">
              <a:lnSpc>
                <a:spcPct val="90000"/>
              </a:lnSpc>
              <a:spcBef>
                <a:spcPts val="500"/>
              </a:spcBef>
              <a:spcAft>
                <a:spcPts val="0"/>
              </a:spcAft>
              <a:buClr>
                <a:schemeClr val="lt1"/>
              </a:buClr>
              <a:buSzPts val="2400"/>
              <a:buNone/>
              <a:defRPr sz="2400">
                <a:solidFill>
                  <a:schemeClr val="lt1"/>
                </a:solidFill>
              </a:defRPr>
            </a:lvl2pPr>
            <a:lvl3pPr indent="-228600" lvl="2" marL="1371600" algn="l">
              <a:lnSpc>
                <a:spcPct val="90000"/>
              </a:lnSpc>
              <a:spcBef>
                <a:spcPts val="500"/>
              </a:spcBef>
              <a:spcAft>
                <a:spcPts val="0"/>
              </a:spcAft>
              <a:buClr>
                <a:schemeClr val="lt1"/>
              </a:buClr>
              <a:buSzPts val="2400"/>
              <a:buNone/>
              <a:defRPr sz="2400">
                <a:solidFill>
                  <a:schemeClr val="lt1"/>
                </a:solidFill>
              </a:defRPr>
            </a:lvl3pPr>
            <a:lvl4pPr indent="-228600" lvl="3" marL="1828800" algn="l">
              <a:lnSpc>
                <a:spcPct val="90000"/>
              </a:lnSpc>
              <a:spcBef>
                <a:spcPts val="500"/>
              </a:spcBef>
              <a:spcAft>
                <a:spcPts val="0"/>
              </a:spcAft>
              <a:buClr>
                <a:schemeClr val="lt1"/>
              </a:buClr>
              <a:buSzPts val="2400"/>
              <a:buNone/>
              <a:defRPr sz="2400">
                <a:solidFill>
                  <a:schemeClr val="lt1"/>
                </a:solidFill>
              </a:defRPr>
            </a:lvl4pPr>
            <a:lvl5pPr indent="-228600" lvl="4" marL="2286000" algn="l">
              <a:lnSpc>
                <a:spcPct val="90000"/>
              </a:lnSpc>
              <a:spcBef>
                <a:spcPts val="500"/>
              </a:spcBef>
              <a:spcAft>
                <a:spcPts val="0"/>
              </a:spcAft>
              <a:buClr>
                <a:schemeClr val="lt1"/>
              </a:buClr>
              <a:buSzPts val="2400"/>
              <a:buNone/>
              <a:defRPr sz="24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9"/>
          <p:cNvSpPr txBox="1"/>
          <p:nvPr>
            <p:ph idx="3" type="body"/>
          </p:nvPr>
        </p:nvSpPr>
        <p:spPr>
          <a:xfrm>
            <a:off x="7435980" y="1567475"/>
            <a:ext cx="4138416" cy="867930"/>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lt1"/>
              </a:buClr>
              <a:buSzPts val="2800"/>
              <a:buNone/>
              <a:defRPr b="1" sz="28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39"/>
          <p:cNvSpPr/>
          <p:nvPr/>
        </p:nvSpPr>
        <p:spPr>
          <a:xfrm>
            <a:off x="6757139" y="0"/>
            <a:ext cx="5819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ubheading">
  <p:cSld name="Comparison Subheading">
    <p:spTree>
      <p:nvGrpSpPr>
        <p:cNvPr id="44" name="Shape 44"/>
        <p:cNvGrpSpPr/>
        <p:nvPr/>
      </p:nvGrpSpPr>
      <p:grpSpPr>
        <a:xfrm>
          <a:off x="0" y="0"/>
          <a:ext cx="0" cy="0"/>
          <a:chOff x="0" y="0"/>
          <a:chExt cx="0" cy="0"/>
        </a:xfrm>
      </p:grpSpPr>
      <p:sp>
        <p:nvSpPr>
          <p:cNvPr id="45" name="Google Shape;45;p40"/>
          <p:cNvSpPr/>
          <p:nvPr/>
        </p:nvSpPr>
        <p:spPr>
          <a:xfrm>
            <a:off x="0" y="1851598"/>
            <a:ext cx="12192000" cy="4073714"/>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333032"/>
              </a:solidFill>
              <a:latin typeface="Arial"/>
              <a:ea typeface="Arial"/>
              <a:cs typeface="Arial"/>
              <a:sym typeface="Arial"/>
            </a:endParaRPr>
          </a:p>
        </p:txBody>
      </p:sp>
      <p:sp>
        <p:nvSpPr>
          <p:cNvPr id="46" name="Google Shape;46;p40"/>
          <p:cNvSpPr txBox="1"/>
          <p:nvPr>
            <p:ph idx="1" type="body"/>
          </p:nvPr>
        </p:nvSpPr>
        <p:spPr>
          <a:xfrm>
            <a:off x="611509" y="2063383"/>
            <a:ext cx="5180480" cy="867930"/>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accent1"/>
              </a:buClr>
              <a:buSzPts val="2800"/>
              <a:buNone/>
              <a:defRPr b="1" sz="2800">
                <a:solidFill>
                  <a:schemeClr val="accen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0"/>
          <p:cNvSpPr txBox="1"/>
          <p:nvPr>
            <p:ph idx="2" type="body"/>
          </p:nvPr>
        </p:nvSpPr>
        <p:spPr>
          <a:xfrm>
            <a:off x="611508" y="2585392"/>
            <a:ext cx="5180480" cy="424732"/>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lt1"/>
              </a:buClr>
              <a:buSzPts val="2400"/>
              <a:buNone/>
              <a:defRPr sz="2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0"/>
          <p:cNvSpPr txBox="1"/>
          <p:nvPr>
            <p:ph type="title"/>
          </p:nvPr>
        </p:nvSpPr>
        <p:spPr>
          <a:xfrm>
            <a:off x="611509" y="557784"/>
            <a:ext cx="10885166" cy="618631"/>
          </a:xfrm>
          <a:prstGeom prst="rect">
            <a:avLst/>
          </a:prstGeom>
          <a:noFill/>
          <a:ln>
            <a:noFill/>
          </a:ln>
        </p:spPr>
        <p:txBody>
          <a:bodyPr anchorCtr="0" anchor="t" bIns="45700" lIns="91425" spcFirstLastPara="1" rIns="91425" wrap="square" tIns="45700">
            <a:spAutoFit/>
          </a:bodyPr>
          <a:lstStyle>
            <a:lvl1pPr lvl="0" algn="l">
              <a:lnSpc>
                <a:spcPct val="90000"/>
              </a:lnSpc>
              <a:spcBef>
                <a:spcPts val="0"/>
              </a:spcBef>
              <a:spcAft>
                <a:spcPts val="0"/>
              </a:spcAft>
              <a:buClr>
                <a:schemeClr val="dk2"/>
              </a:buClr>
              <a:buSzPts val="3800"/>
              <a:buFont typeface="Arial"/>
              <a:buNone/>
              <a:defRPr b="1" sz="3800">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0"/>
          <p:cNvSpPr txBox="1"/>
          <p:nvPr>
            <p:ph idx="3" type="body"/>
          </p:nvPr>
        </p:nvSpPr>
        <p:spPr>
          <a:xfrm>
            <a:off x="6316195" y="2063383"/>
            <a:ext cx="5180480" cy="867930"/>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accent1"/>
              </a:buClr>
              <a:buSzPts val="2800"/>
              <a:buNone/>
              <a:defRPr b="1" sz="2800">
                <a:solidFill>
                  <a:schemeClr val="accen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0"/>
          <p:cNvSpPr txBox="1"/>
          <p:nvPr>
            <p:ph idx="4" type="body"/>
          </p:nvPr>
        </p:nvSpPr>
        <p:spPr>
          <a:xfrm>
            <a:off x="6316194" y="2585392"/>
            <a:ext cx="5180480" cy="424732"/>
          </a:xfrm>
          <a:prstGeom prst="rect">
            <a:avLst/>
          </a:prstGeom>
          <a:noFill/>
          <a:ln>
            <a:noFill/>
          </a:ln>
        </p:spPr>
        <p:txBody>
          <a:bodyPr anchorCtr="0" anchor="t" bIns="45700" lIns="91425" spcFirstLastPara="1" rIns="91425" wrap="square" tIns="45700">
            <a:spAutoFit/>
          </a:bodyPr>
          <a:lstStyle>
            <a:lvl1pPr indent="-228600" lvl="0" marL="457200" algn="ctr">
              <a:lnSpc>
                <a:spcPct val="90000"/>
              </a:lnSpc>
              <a:spcBef>
                <a:spcPts val="1000"/>
              </a:spcBef>
              <a:spcAft>
                <a:spcPts val="0"/>
              </a:spcAft>
              <a:buClr>
                <a:schemeClr val="lt1"/>
              </a:buClr>
              <a:buSzPts val="2400"/>
              <a:buNone/>
              <a:defRPr sz="2400">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40"/>
          <p:cNvSpPr txBox="1"/>
          <p:nvPr>
            <p:ph idx="5" type="body"/>
          </p:nvPr>
        </p:nvSpPr>
        <p:spPr>
          <a:xfrm>
            <a:off x="610548" y="1189316"/>
            <a:ext cx="10885486" cy="480131"/>
          </a:xfrm>
          <a:prstGeom prst="rect">
            <a:avLst/>
          </a:prstGeom>
          <a:noFill/>
          <a:ln>
            <a:noFill/>
          </a:ln>
        </p:spPr>
        <p:txBody>
          <a:bodyPr anchorCtr="0" anchor="t" bIns="45700" lIns="91425" spcFirstLastPara="1" rIns="91425" wrap="square" tIns="45700">
            <a:spAutoFit/>
          </a:bodyPr>
          <a:lstStyle>
            <a:lvl1pPr indent="-228600" lvl="0" marL="457200" algn="l">
              <a:lnSpc>
                <a:spcPct val="90000"/>
              </a:lnSpc>
              <a:spcBef>
                <a:spcPts val="1000"/>
              </a:spcBef>
              <a:spcAft>
                <a:spcPts val="0"/>
              </a:spcAft>
              <a:buClr>
                <a:schemeClr val="dk2"/>
              </a:buClr>
              <a:buSzPts val="2800"/>
              <a:buNone/>
              <a:defRPr b="1" sz="2800">
                <a:solidFill>
                  <a:schemeClr val="dk2"/>
                </a:solidFill>
                <a:latin typeface="Arial"/>
                <a:ea typeface="Arial"/>
                <a:cs typeface="Arial"/>
                <a:sym typeface="Arial"/>
              </a:defRPr>
            </a:lvl1pPr>
            <a:lvl2pPr indent="-228600" lvl="1" marL="914400" algn="l">
              <a:lnSpc>
                <a:spcPct val="90000"/>
              </a:lnSpc>
              <a:spcBef>
                <a:spcPts val="500"/>
              </a:spcBef>
              <a:spcAft>
                <a:spcPts val="0"/>
              </a:spcAft>
              <a:buClr>
                <a:schemeClr val="dk1"/>
              </a:buClr>
              <a:buSzPts val="2400"/>
              <a:buNone/>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40"/>
          <p:cNvSpPr/>
          <p:nvPr/>
        </p:nvSpPr>
        <p:spPr>
          <a:xfrm>
            <a:off x="473825" y="640882"/>
            <a:ext cx="58190" cy="44477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chart" Target="../charts/char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4.jpg"/><Relationship Id="rId5" Type="http://schemas.openxmlformats.org/officeDocument/2006/relationships/image" Target="../media/image11.jpg"/><Relationship Id="rId6"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jp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
          <p:cNvSpPr txBox="1"/>
          <p:nvPr>
            <p:ph type="title"/>
          </p:nvPr>
        </p:nvSpPr>
        <p:spPr>
          <a:xfrm>
            <a:off x="6705599" y="2044183"/>
            <a:ext cx="4453468" cy="424732"/>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chemeClr val="accent1"/>
              </a:buClr>
              <a:buSzPts val="2400"/>
              <a:buFont typeface="Arial"/>
              <a:buNone/>
            </a:pPr>
            <a:r>
              <a:rPr lang="en-US"/>
              <a:t>COP3503</a:t>
            </a:r>
            <a:endParaRPr/>
          </a:p>
        </p:txBody>
      </p:sp>
      <p:sp>
        <p:nvSpPr>
          <p:cNvPr id="60" name="Google Shape;60;p1"/>
          <p:cNvSpPr txBox="1"/>
          <p:nvPr>
            <p:ph idx="1" type="body"/>
          </p:nvPr>
        </p:nvSpPr>
        <p:spPr>
          <a:xfrm>
            <a:off x="6705600" y="2873928"/>
            <a:ext cx="4480560" cy="1920526"/>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4400"/>
              <a:buNone/>
            </a:pPr>
            <a:r>
              <a:rPr lang="en-US"/>
              <a:t>Passing Data by Reference and by Pointer</a:t>
            </a:r>
            <a:endParaRPr/>
          </a:p>
        </p:txBody>
      </p:sp>
      <p:sp>
        <p:nvSpPr>
          <p:cNvPr id="61" name="Google Shape;61;p1"/>
          <p:cNvSpPr txBox="1"/>
          <p:nvPr/>
        </p:nvSpPr>
        <p:spPr>
          <a:xfrm>
            <a:off x="6705600" y="3715176"/>
            <a:ext cx="4480560" cy="424732"/>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Clr>
                <a:schemeClr val="lt1"/>
              </a:buClr>
              <a:buSzPts val="2400"/>
              <a:buFont typeface="Arial"/>
              <a:buNone/>
            </a:pPr>
            <a:r>
              <a:t/>
            </a:r>
            <a:endParaRPr b="1" i="0" sz="2400" u="none" cap="none" strike="noStrike">
              <a:solidFill>
                <a:schemeClr val="accen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18" name="Shape 218"/>
        <p:cNvGrpSpPr/>
        <p:nvPr/>
      </p:nvGrpSpPr>
      <p:grpSpPr>
        <a:xfrm>
          <a:off x="0" y="0"/>
          <a:ext cx="0" cy="0"/>
          <a:chOff x="0" y="0"/>
          <a:chExt cx="0" cy="0"/>
        </a:xfrm>
      </p:grpSpPr>
      <p:sp>
        <p:nvSpPr>
          <p:cNvPr id="219" name="Google Shape;219;p11"/>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The Call Stack in an IDE</a:t>
            </a:r>
            <a:endParaRPr>
              <a:solidFill>
                <a:schemeClr val="lt1"/>
              </a:solidFill>
              <a:latin typeface="Consolas"/>
              <a:ea typeface="Consolas"/>
              <a:cs typeface="Consolas"/>
              <a:sym typeface="Consolas"/>
            </a:endParaRPr>
          </a:p>
        </p:txBody>
      </p:sp>
      <p:pic>
        <p:nvPicPr>
          <p:cNvPr descr="Screenshot of a Call stack. Please contact instructor for more information on this image." id="220" name="Google Shape;220;p11"/>
          <p:cNvPicPr preferRelativeResize="0"/>
          <p:nvPr/>
        </p:nvPicPr>
        <p:blipFill rotWithShape="1">
          <a:blip r:embed="rId3">
            <a:alphaModFix/>
          </a:blip>
          <a:srcRect b="0" l="0" r="0" t="0"/>
          <a:stretch/>
        </p:blipFill>
        <p:spPr>
          <a:xfrm>
            <a:off x="611509" y="1932862"/>
            <a:ext cx="6282970" cy="3699413"/>
          </a:xfrm>
          <a:prstGeom prst="rect">
            <a:avLst/>
          </a:prstGeom>
          <a:noFill/>
          <a:ln>
            <a:noFill/>
          </a:ln>
          <a:effectLst>
            <a:outerShdw blurRad="50800" rotWithShape="0" algn="t" dir="5400000" dist="38100">
              <a:srgbClr val="000000">
                <a:alpha val="40000"/>
              </a:srgbClr>
            </a:outerShdw>
          </a:effectLst>
        </p:spPr>
      </p:pic>
      <p:sp>
        <p:nvSpPr>
          <p:cNvPr id="221" name="Google Shape;221;p11"/>
          <p:cNvSpPr/>
          <p:nvPr/>
        </p:nvSpPr>
        <p:spPr>
          <a:xfrm>
            <a:off x="7028591" y="2844727"/>
            <a:ext cx="4163665" cy="410537"/>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The current function…</a:t>
            </a:r>
            <a:endParaRPr sz="1800">
              <a:solidFill>
                <a:schemeClr val="dk1"/>
              </a:solidFill>
              <a:latin typeface="Arial"/>
              <a:ea typeface="Arial"/>
              <a:cs typeface="Arial"/>
              <a:sym typeface="Arial"/>
            </a:endParaRPr>
          </a:p>
        </p:txBody>
      </p:sp>
      <p:cxnSp>
        <p:nvCxnSpPr>
          <p:cNvPr id="222" name="Google Shape;222;p11"/>
          <p:cNvCxnSpPr>
            <a:endCxn id="221" idx="1"/>
          </p:cNvCxnSpPr>
          <p:nvPr/>
        </p:nvCxnSpPr>
        <p:spPr>
          <a:xfrm>
            <a:off x="6567491" y="3049996"/>
            <a:ext cx="461100" cy="0"/>
          </a:xfrm>
          <a:prstGeom prst="straightConnector1">
            <a:avLst/>
          </a:prstGeom>
          <a:noFill/>
          <a:ln cap="flat" cmpd="sng" w="19050">
            <a:solidFill>
              <a:schemeClr val="accent3"/>
            </a:solidFill>
            <a:prstDash val="solid"/>
            <a:miter lim="800000"/>
            <a:headEnd len="sm" w="sm" type="none"/>
            <a:tailEnd len="sm" w="sm" type="none"/>
          </a:ln>
        </p:spPr>
      </p:cxnSp>
      <p:sp>
        <p:nvSpPr>
          <p:cNvPr id="223" name="Google Shape;223;p11"/>
          <p:cNvSpPr/>
          <p:nvPr/>
        </p:nvSpPr>
        <p:spPr>
          <a:xfrm>
            <a:off x="7028591" y="3223731"/>
            <a:ext cx="4163665" cy="410537"/>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…which was called by this function…</a:t>
            </a:r>
            <a:endParaRPr/>
          </a:p>
        </p:txBody>
      </p:sp>
      <p:cxnSp>
        <p:nvCxnSpPr>
          <p:cNvPr id="224" name="Google Shape;224;p11"/>
          <p:cNvCxnSpPr>
            <a:endCxn id="223" idx="1"/>
          </p:cNvCxnSpPr>
          <p:nvPr/>
        </p:nvCxnSpPr>
        <p:spPr>
          <a:xfrm>
            <a:off x="5206991" y="3429000"/>
            <a:ext cx="1821600" cy="0"/>
          </a:xfrm>
          <a:prstGeom prst="straightConnector1">
            <a:avLst/>
          </a:prstGeom>
          <a:noFill/>
          <a:ln cap="flat" cmpd="sng" w="19050">
            <a:solidFill>
              <a:schemeClr val="accent3"/>
            </a:solidFill>
            <a:prstDash val="solid"/>
            <a:miter lim="800000"/>
            <a:headEnd len="sm" w="sm" type="none"/>
            <a:tailEnd len="sm" w="sm" type="none"/>
          </a:ln>
        </p:spPr>
      </p:cxnSp>
      <p:sp>
        <p:nvSpPr>
          <p:cNvPr id="225" name="Google Shape;225;p11"/>
          <p:cNvSpPr/>
          <p:nvPr/>
        </p:nvSpPr>
        <p:spPr>
          <a:xfrm>
            <a:off x="7028591" y="3596639"/>
            <a:ext cx="4163665" cy="410537"/>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…which was called by this function…</a:t>
            </a:r>
            <a:endParaRPr/>
          </a:p>
        </p:txBody>
      </p:sp>
      <p:cxnSp>
        <p:nvCxnSpPr>
          <p:cNvPr id="226" name="Google Shape;226;p11"/>
          <p:cNvCxnSpPr>
            <a:endCxn id="225" idx="1"/>
          </p:cNvCxnSpPr>
          <p:nvPr/>
        </p:nvCxnSpPr>
        <p:spPr>
          <a:xfrm>
            <a:off x="4767191" y="3801908"/>
            <a:ext cx="2261400" cy="0"/>
          </a:xfrm>
          <a:prstGeom prst="straightConnector1">
            <a:avLst/>
          </a:prstGeom>
          <a:noFill/>
          <a:ln cap="flat" cmpd="sng" w="19050">
            <a:solidFill>
              <a:schemeClr val="accent3"/>
            </a:solidFill>
            <a:prstDash val="solid"/>
            <a:miter lim="800000"/>
            <a:headEnd len="sm" w="sm" type="none"/>
            <a:tailEnd len="sm" w="sm" type="none"/>
          </a:ln>
        </p:spPr>
      </p:cxnSp>
      <p:sp>
        <p:nvSpPr>
          <p:cNvPr id="227" name="Google Shape;227;p11"/>
          <p:cNvSpPr/>
          <p:nvPr/>
        </p:nvSpPr>
        <p:spPr>
          <a:xfrm>
            <a:off x="7028591" y="3969941"/>
            <a:ext cx="4163665" cy="410537"/>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…which was called by main().</a:t>
            </a:r>
            <a:endParaRPr/>
          </a:p>
        </p:txBody>
      </p:sp>
      <p:cxnSp>
        <p:nvCxnSpPr>
          <p:cNvPr id="228" name="Google Shape;228;p11"/>
          <p:cNvCxnSpPr>
            <a:endCxn id="227" idx="1"/>
          </p:cNvCxnSpPr>
          <p:nvPr/>
        </p:nvCxnSpPr>
        <p:spPr>
          <a:xfrm>
            <a:off x="4429091" y="4175210"/>
            <a:ext cx="2599500" cy="0"/>
          </a:xfrm>
          <a:prstGeom prst="straightConnector1">
            <a:avLst/>
          </a:prstGeom>
          <a:noFill/>
          <a:ln cap="flat" cmpd="sng" w="19050">
            <a:solidFill>
              <a:schemeClr val="accent3"/>
            </a:solidFill>
            <a:prstDash val="solid"/>
            <a:miter lim="800000"/>
            <a:headEnd len="sm" w="sm" type="none"/>
            <a:tailEnd len="sm" w="sm" type="none"/>
          </a:ln>
        </p:spPr>
      </p:cxnSp>
      <p:sp>
        <p:nvSpPr>
          <p:cNvPr id="229" name="Google Shape;229;p11"/>
          <p:cNvSpPr/>
          <p:nvPr/>
        </p:nvSpPr>
        <p:spPr>
          <a:xfrm>
            <a:off x="7028590" y="4626435"/>
            <a:ext cx="4163665" cy="100584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228600" lIns="182875" spcFirstLastPara="1" rIns="18287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The call stack provides information about the order of operations</a:t>
            </a:r>
            <a:endParaRPr sz="18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xit" presetID="10" presetSubtype="0">
                                  <p:stCondLst>
                                    <p:cond delay="0"/>
                                  </p:stCondLst>
                                  <p:childTnLst>
                                    <p:animEffect filter="fade" transition="out">
                                      <p:cBhvr>
                                        <p:cTn dur="500"/>
                                        <p:tgtEl>
                                          <p:spTgt spid="221"/>
                                        </p:tgtEl>
                                      </p:cBhvr>
                                    </p:animEffect>
                                    <p:set>
                                      <p:cBhvr>
                                        <p:cTn dur="1" fill="hold">
                                          <p:stCondLst>
                                            <p:cond delay="500"/>
                                          </p:stCondLst>
                                        </p:cTn>
                                        <p:tgtEl>
                                          <p:spTgt spid="22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2"/>
                                        </p:tgtEl>
                                      </p:cBhvr>
                                    </p:animEffect>
                                    <p:set>
                                      <p:cBhvr>
                                        <p:cTn dur="1" fill="hold">
                                          <p:stCondLst>
                                            <p:cond delay="500"/>
                                          </p:stCondLst>
                                        </p:cTn>
                                        <p:tgtEl>
                                          <p:spTgt spid="2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xit" presetID="10" presetSubtype="0">
                                  <p:stCondLst>
                                    <p:cond delay="0"/>
                                  </p:stCondLst>
                                  <p:childTnLst>
                                    <p:animEffect filter="fade" transition="out">
                                      <p:cBhvr>
                                        <p:cTn dur="500"/>
                                        <p:tgtEl>
                                          <p:spTgt spid="223"/>
                                        </p:tgtEl>
                                      </p:cBhvr>
                                    </p:animEffect>
                                    <p:set>
                                      <p:cBhvr>
                                        <p:cTn dur="1" fill="hold">
                                          <p:stCondLst>
                                            <p:cond delay="500"/>
                                          </p:stCondLst>
                                        </p:cTn>
                                        <p:tgtEl>
                                          <p:spTgt spid="22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4"/>
                                        </p:tgtEl>
                                      </p:cBhvr>
                                    </p:animEffect>
                                    <p:set>
                                      <p:cBhvr>
                                        <p:cTn dur="1" fill="hold">
                                          <p:stCondLst>
                                            <p:cond delay="500"/>
                                          </p:stCondLst>
                                        </p:cTn>
                                        <p:tgtEl>
                                          <p:spTgt spid="22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xit" presetID="10" presetSubtype="0">
                                  <p:stCondLst>
                                    <p:cond delay="0"/>
                                  </p:stCondLst>
                                  <p:childTnLst>
                                    <p:animEffect filter="fade" transition="out">
                                      <p:cBhvr>
                                        <p:cTn dur="500"/>
                                        <p:tgtEl>
                                          <p:spTgt spid="225"/>
                                        </p:tgtEl>
                                      </p:cBhvr>
                                    </p:animEffect>
                                    <p:set>
                                      <p:cBhvr>
                                        <p:cTn dur="1" fill="hold">
                                          <p:stCondLst>
                                            <p:cond delay="500"/>
                                          </p:stCondLst>
                                        </p:cTn>
                                        <p:tgtEl>
                                          <p:spTgt spid="22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6"/>
                                        </p:tgtEl>
                                      </p:cBhvr>
                                    </p:animEffect>
                                    <p:set>
                                      <p:cBhvr>
                                        <p:cTn dur="1" fill="hold">
                                          <p:stCondLst>
                                            <p:cond delay="500"/>
                                          </p:stCondLst>
                                        </p:cTn>
                                        <p:tgtEl>
                                          <p:spTgt spid="2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xit" presetID="10" presetSubtype="0">
                                  <p:stCondLst>
                                    <p:cond delay="0"/>
                                  </p:stCondLst>
                                  <p:childTnLst>
                                    <p:animEffect filter="fade" transition="out">
                                      <p:cBhvr>
                                        <p:cTn dur="500"/>
                                        <p:tgtEl>
                                          <p:spTgt spid="227"/>
                                        </p:tgtEl>
                                      </p:cBhvr>
                                    </p:animEffect>
                                    <p:set>
                                      <p:cBhvr>
                                        <p:cTn dur="1" fill="hold">
                                          <p:stCondLst>
                                            <p:cond delay="500"/>
                                          </p:stCondLst>
                                        </p:cTn>
                                        <p:tgtEl>
                                          <p:spTgt spid="22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228"/>
                                        </p:tgtEl>
                                      </p:cBhvr>
                                    </p:animEffect>
                                    <p:set>
                                      <p:cBhvr>
                                        <p:cTn dur="1" fill="hold">
                                          <p:stCondLst>
                                            <p:cond delay="500"/>
                                          </p:stCondLst>
                                        </p:cTn>
                                        <p:tgtEl>
                                          <p:spTgt spid="22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34" name="Shape 234"/>
        <p:cNvGrpSpPr/>
        <p:nvPr/>
      </p:nvGrpSpPr>
      <p:grpSpPr>
        <a:xfrm>
          <a:off x="0" y="0"/>
          <a:ext cx="0" cy="0"/>
          <a:chOff x="0" y="0"/>
          <a:chExt cx="0" cy="0"/>
        </a:xfrm>
      </p:grpSpPr>
      <p:sp>
        <p:nvSpPr>
          <p:cNvPr id="235" name="Google Shape;235;p12"/>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Memory Is “Churned” Over Time</a:t>
            </a:r>
            <a:endParaRPr>
              <a:solidFill>
                <a:schemeClr val="lt1"/>
              </a:solidFill>
              <a:latin typeface="Consolas"/>
              <a:ea typeface="Consolas"/>
              <a:cs typeface="Consolas"/>
              <a:sym typeface="Consolas"/>
            </a:endParaRPr>
          </a:p>
        </p:txBody>
      </p:sp>
      <p:graphicFrame>
        <p:nvGraphicFramePr>
          <p:cNvPr descr="Bar graph that displays how stack memory is &quot;churned&quot; over time. Please contact instructor for more information  on this graph.&#10;" id="236" name="Google Shape;236;p12"/>
          <p:cNvGraphicFramePr/>
          <p:nvPr/>
        </p:nvGraphicFramePr>
        <p:xfrm>
          <a:off x="609600" y="1600200"/>
          <a:ext cx="10972800" cy="4572000"/>
        </p:xfrm>
        <a:graphic>
          <a:graphicData uri="http://schemas.openxmlformats.org/drawingml/2006/chart">
            <c:chart r:id="rId3"/>
          </a:graphicData>
        </a:graphic>
      </p:graphicFrame>
      <p:cxnSp>
        <p:nvCxnSpPr>
          <p:cNvPr id="237" name="Google Shape;237;p12"/>
          <p:cNvCxnSpPr>
            <a:stCxn id="238" idx="3"/>
            <a:endCxn id="239" idx="0"/>
          </p:cNvCxnSpPr>
          <p:nvPr/>
        </p:nvCxnSpPr>
        <p:spPr>
          <a:xfrm>
            <a:off x="6667246" y="2186940"/>
            <a:ext cx="390900" cy="125100"/>
          </a:xfrm>
          <a:prstGeom prst="bentConnector2">
            <a:avLst/>
          </a:prstGeom>
          <a:noFill/>
          <a:ln cap="flat" cmpd="sng" w="19050">
            <a:solidFill>
              <a:srgbClr val="2763FF"/>
            </a:solidFill>
            <a:prstDash val="solid"/>
            <a:miter lim="800000"/>
            <a:headEnd len="sm" w="sm" type="none"/>
            <a:tailEnd len="sm" w="sm" type="none"/>
          </a:ln>
        </p:spPr>
      </p:cxnSp>
      <p:sp>
        <p:nvSpPr>
          <p:cNvPr id="239" name="Google Shape;239;p12"/>
          <p:cNvSpPr/>
          <p:nvPr/>
        </p:nvSpPr>
        <p:spPr>
          <a:xfrm>
            <a:off x="6794500" y="2311903"/>
            <a:ext cx="527050" cy="2164847"/>
          </a:xfrm>
          <a:prstGeom prst="rect">
            <a:avLst/>
          </a:prstGeom>
          <a:noFill/>
          <a:ln cap="flat" cmpd="sng" w="38100">
            <a:solidFill>
              <a:srgbClr val="2763FF"/>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 name="Google Shape;238;p12"/>
          <p:cNvSpPr/>
          <p:nvPr/>
        </p:nvSpPr>
        <p:spPr>
          <a:xfrm>
            <a:off x="2640330" y="1684020"/>
            <a:ext cx="4026916" cy="1005840"/>
          </a:xfrm>
          <a:prstGeom prst="rect">
            <a:avLst/>
          </a:prstGeom>
          <a:solidFill>
            <a:srgbClr val="D3DFFF"/>
          </a:solidFill>
          <a:ln cap="flat" cmpd="sng" w="19050">
            <a:solidFill>
              <a:srgbClr val="2763FF"/>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After a function terminates, any stack variables are still in memory… at least temporarily.</a:t>
            </a:r>
            <a:endParaRPr/>
          </a:p>
        </p:txBody>
      </p:sp>
      <p:cxnSp>
        <p:nvCxnSpPr>
          <p:cNvPr id="240" name="Google Shape;240;p12"/>
          <p:cNvCxnSpPr>
            <a:stCxn id="241" idx="1"/>
            <a:endCxn id="242" idx="0"/>
          </p:cNvCxnSpPr>
          <p:nvPr/>
        </p:nvCxnSpPr>
        <p:spPr>
          <a:xfrm flipH="1">
            <a:off x="7667635" y="2311903"/>
            <a:ext cx="92700" cy="683700"/>
          </a:xfrm>
          <a:prstGeom prst="bentConnector2">
            <a:avLst/>
          </a:prstGeom>
          <a:noFill/>
          <a:ln cap="flat" cmpd="sng" w="19050">
            <a:solidFill>
              <a:schemeClr val="accent4"/>
            </a:solidFill>
            <a:prstDash val="solid"/>
            <a:miter lim="800000"/>
            <a:headEnd len="sm" w="sm" type="none"/>
            <a:tailEnd len="sm" w="sm" type="none"/>
          </a:ln>
        </p:spPr>
      </p:cxnSp>
      <p:sp>
        <p:nvSpPr>
          <p:cNvPr id="242" name="Google Shape;242;p12"/>
          <p:cNvSpPr/>
          <p:nvPr/>
        </p:nvSpPr>
        <p:spPr>
          <a:xfrm>
            <a:off x="7404101" y="2995613"/>
            <a:ext cx="527050" cy="1481137"/>
          </a:xfrm>
          <a:prstGeom prst="rect">
            <a:avLst/>
          </a:prstGeom>
          <a:noFill/>
          <a:ln cap="flat" cmpd="sng" w="38100">
            <a:solidFill>
              <a:schemeClr val="accent4"/>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41" name="Google Shape;241;p12"/>
          <p:cNvSpPr/>
          <p:nvPr/>
        </p:nvSpPr>
        <p:spPr>
          <a:xfrm>
            <a:off x="7760335" y="1808983"/>
            <a:ext cx="3383280" cy="1005840"/>
          </a:xfrm>
          <a:prstGeom prst="rect">
            <a:avLst/>
          </a:prstGeom>
          <a:solidFill>
            <a:srgbClr val="FDE1C7"/>
          </a:solidFill>
          <a:ln cap="flat" cmpd="sng" w="19050">
            <a:solidFill>
              <a:schemeClr val="accent4"/>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Another function call </a:t>
            </a:r>
            <a:r>
              <a:rPr b="1" lang="en-US" sz="1800">
                <a:solidFill>
                  <a:schemeClr val="dk1"/>
                </a:solidFill>
                <a:latin typeface="Arial"/>
                <a:ea typeface="Arial"/>
                <a:cs typeface="Arial"/>
                <a:sym typeface="Arial"/>
              </a:rPr>
              <a:t>does not </a:t>
            </a:r>
            <a:r>
              <a:rPr lang="en-US" sz="1800">
                <a:solidFill>
                  <a:schemeClr val="dk1"/>
                </a:solidFill>
                <a:latin typeface="Arial"/>
                <a:ea typeface="Arial"/>
                <a:cs typeface="Arial"/>
                <a:sym typeface="Arial"/>
              </a:rPr>
              <a:t>allocate new memory, it just overwrites stack memory.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5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5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500"/>
                                        <p:tgtEl>
                                          <p:spTgt spid="2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500"/>
                                        <p:tgtEl>
                                          <p:spTgt spid="240"/>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5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500"/>
                                        <p:tgtEl>
                                          <p:spTgt spid="2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7" name="Shape 247"/>
        <p:cNvGrpSpPr/>
        <p:nvPr/>
      </p:nvGrpSpPr>
      <p:grpSpPr>
        <a:xfrm>
          <a:off x="0" y="0"/>
          <a:ext cx="0" cy="0"/>
          <a:chOff x="0" y="0"/>
          <a:chExt cx="0" cy="0"/>
        </a:xfrm>
      </p:grpSpPr>
      <p:sp>
        <p:nvSpPr>
          <p:cNvPr id="248" name="Google Shape;248;p13"/>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Frame Visualized</a:t>
            </a:r>
            <a:endParaRPr>
              <a:solidFill>
                <a:schemeClr val="lt1"/>
              </a:solidFill>
              <a:latin typeface="Consolas"/>
              <a:ea typeface="Consolas"/>
              <a:cs typeface="Consolas"/>
              <a:sym typeface="Consolas"/>
            </a:endParaRPr>
          </a:p>
        </p:txBody>
      </p:sp>
      <p:sp>
        <p:nvSpPr>
          <p:cNvPr id="249" name="Google Shape;249;p13"/>
          <p:cNvSpPr/>
          <p:nvPr/>
        </p:nvSpPr>
        <p:spPr>
          <a:xfrm>
            <a:off x="7648026" y="1600200"/>
            <a:ext cx="100182" cy="457200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50" name="Google Shape;250;p13"/>
          <p:cNvSpPr/>
          <p:nvPr/>
        </p:nvSpPr>
        <p:spPr>
          <a:xfrm>
            <a:off x="7748205" y="1600200"/>
            <a:ext cx="4187952" cy="45720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600">
                <a:solidFill>
                  <a:srgbClr val="0000FF"/>
                </a:solidFill>
                <a:latin typeface="Consolas"/>
                <a:ea typeface="Consolas"/>
                <a:cs typeface="Consolas"/>
                <a:sym typeface="Consolas"/>
              </a:rPr>
              <a:t>void</a:t>
            </a:r>
            <a:r>
              <a:rPr lang="en-US" sz="1600">
                <a:solidFill>
                  <a:srgbClr val="000000"/>
                </a:solidFill>
                <a:latin typeface="Consolas"/>
                <a:ea typeface="Consolas"/>
                <a:cs typeface="Consolas"/>
                <a:sym typeface="Consolas"/>
              </a:rPr>
              <a:t> Bar(</a:t>
            </a:r>
            <a:r>
              <a:rPr lang="en-US" sz="1600">
                <a:solidFill>
                  <a:srgbClr val="0000FF"/>
                </a:solidFill>
                <a:latin typeface="Consolas"/>
                <a:ea typeface="Consolas"/>
                <a:cs typeface="Consolas"/>
                <a:sym typeface="Consolas"/>
              </a:rPr>
              <a:t>int</a:t>
            </a:r>
            <a:r>
              <a:rPr lang="en-US" sz="1600">
                <a:solidFill>
                  <a:srgbClr val="000000"/>
                </a:solidFill>
                <a:latin typeface="Consolas"/>
                <a:ea typeface="Consolas"/>
                <a:cs typeface="Consolas"/>
                <a:sym typeface="Consolas"/>
              </a:rPr>
              <a:t> </a:t>
            </a:r>
            <a:r>
              <a:rPr lang="en-US" sz="1600">
                <a:solidFill>
                  <a:srgbClr val="2D3F51"/>
                </a:solidFill>
                <a:latin typeface="Consolas"/>
                <a:ea typeface="Consolas"/>
                <a:cs typeface="Consolas"/>
                <a:sym typeface="Consolas"/>
              </a:rPr>
              <a:t>count</a:t>
            </a: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int</a:t>
            </a:r>
            <a:r>
              <a:rPr lang="en-US" sz="1600">
                <a:solidFill>
                  <a:srgbClr val="000000"/>
                </a:solidFill>
                <a:latin typeface="Consolas"/>
                <a:ea typeface="Consolas"/>
                <a:cs typeface="Consolas"/>
                <a:sym typeface="Consolas"/>
              </a:rPr>
              <a:t>* ptr = </a:t>
            </a:r>
            <a:r>
              <a:rPr lang="en-US" sz="1600">
                <a:solidFill>
                  <a:srgbClr val="0000FF"/>
                </a:solidFill>
                <a:latin typeface="Consolas"/>
                <a:ea typeface="Consolas"/>
                <a:cs typeface="Consolas"/>
                <a:sym typeface="Consolas"/>
              </a:rPr>
              <a:t>new</a:t>
            </a:r>
            <a:r>
              <a:rPr lang="en-US" sz="1600">
                <a:solidFill>
                  <a:srgbClr val="000000"/>
                </a:solidFill>
                <a:latin typeface="Consolas"/>
                <a:ea typeface="Consolas"/>
                <a:cs typeface="Consolas"/>
                <a:sym typeface="Consolas"/>
              </a:rPr>
              <a:t> </a:t>
            </a:r>
            <a:r>
              <a:rPr lang="en-US" sz="1600">
                <a:solidFill>
                  <a:srgbClr val="0000FF"/>
                </a:solidFill>
                <a:latin typeface="Consolas"/>
                <a:ea typeface="Consolas"/>
                <a:cs typeface="Consolas"/>
                <a:sym typeface="Consolas"/>
              </a:rPr>
              <a:t>int</a:t>
            </a:r>
            <a:r>
              <a:rPr lang="en-US" sz="1600">
                <a:solidFill>
                  <a:srgbClr val="000000"/>
                </a:solidFill>
                <a:latin typeface="Consolas"/>
                <a:ea typeface="Consolas"/>
                <a:cs typeface="Consolas"/>
                <a:sym typeface="Consolas"/>
              </a:rPr>
              <a:t>[</a:t>
            </a:r>
            <a:r>
              <a:rPr lang="en-US" sz="1600">
                <a:solidFill>
                  <a:srgbClr val="2D3F51"/>
                </a:solidFill>
                <a:latin typeface="Consolas"/>
                <a:ea typeface="Consolas"/>
                <a:cs typeface="Consolas"/>
                <a:sym typeface="Consolas"/>
              </a:rPr>
              <a:t>count</a:t>
            </a: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double</a:t>
            </a:r>
            <a:r>
              <a:rPr lang="en-US" sz="1600">
                <a:solidFill>
                  <a:srgbClr val="000000"/>
                </a:solidFill>
                <a:latin typeface="Consolas"/>
                <a:ea typeface="Consolas"/>
                <a:cs typeface="Consolas"/>
                <a:sym typeface="Consolas"/>
              </a:rPr>
              <a:t> pi = 3.14f;</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	OtherFunction(pi, ptr);</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void</a:t>
            </a:r>
            <a:r>
              <a:rPr lang="en-US" sz="1600">
                <a:solidFill>
                  <a:srgbClr val="000000"/>
                </a:solidFill>
                <a:latin typeface="Consolas"/>
                <a:ea typeface="Consolas"/>
                <a:cs typeface="Consolas"/>
                <a:sym typeface="Consolas"/>
              </a:rPr>
              <a:t> Foo()</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int</a:t>
            </a:r>
            <a:r>
              <a:rPr lang="en-US" sz="1600">
                <a:solidFill>
                  <a:srgbClr val="000000"/>
                </a:solidFill>
                <a:latin typeface="Consolas"/>
                <a:ea typeface="Consolas"/>
                <a:cs typeface="Consolas"/>
                <a:sym typeface="Consolas"/>
              </a:rPr>
              <a:t> x = 5;</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int</a:t>
            </a:r>
            <a:r>
              <a:rPr lang="en-US" sz="1600">
                <a:solidFill>
                  <a:srgbClr val="000000"/>
                </a:solidFill>
                <a:latin typeface="Consolas"/>
                <a:ea typeface="Consolas"/>
                <a:cs typeface="Consolas"/>
                <a:sym typeface="Consolas"/>
              </a:rPr>
              <a:t> y = 10;</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int</a:t>
            </a:r>
            <a:r>
              <a:rPr lang="en-US" sz="1600">
                <a:solidFill>
                  <a:srgbClr val="000000"/>
                </a:solidFill>
                <a:latin typeface="Consolas"/>
                <a:ea typeface="Consolas"/>
                <a:cs typeface="Consolas"/>
                <a:sym typeface="Consolas"/>
              </a:rPr>
              <a:t> z = 12;</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	Bar(10);</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int</a:t>
            </a:r>
            <a:r>
              <a:rPr lang="en-US" sz="1600">
                <a:solidFill>
                  <a:srgbClr val="000000"/>
                </a:solidFill>
                <a:latin typeface="Consolas"/>
                <a:ea typeface="Consolas"/>
                <a:cs typeface="Consolas"/>
                <a:sym typeface="Consolas"/>
              </a:rPr>
              <a:t> main()</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br>
              <a:rPr lang="en-US" sz="1600">
                <a:solidFill>
                  <a:srgbClr val="000000"/>
                </a:solidFill>
                <a:latin typeface="Consolas"/>
                <a:ea typeface="Consolas"/>
                <a:cs typeface="Consolas"/>
                <a:sym typeface="Consolas"/>
              </a:rPr>
            </a:br>
            <a:r>
              <a:rPr lang="en-US" sz="1600">
                <a:solidFill>
                  <a:srgbClr val="000000"/>
                </a:solidFill>
                <a:latin typeface="Consolas"/>
                <a:ea typeface="Consolas"/>
                <a:cs typeface="Consolas"/>
                <a:sym typeface="Consolas"/>
              </a:rPr>
              <a:t>	Foo();</a:t>
            </a:r>
            <a:br>
              <a:rPr lang="en-US" sz="1600">
                <a:solidFill>
                  <a:srgbClr val="000000"/>
                </a:solidFill>
                <a:latin typeface="Consolas"/>
                <a:ea typeface="Consolas"/>
                <a:cs typeface="Consolas"/>
                <a:sym typeface="Consolas"/>
              </a:rPr>
            </a:br>
            <a:r>
              <a:rPr lang="en-US" sz="1600">
                <a:solidFill>
                  <a:srgbClr val="000000"/>
                </a:solidFill>
                <a:latin typeface="Consolas"/>
                <a:ea typeface="Consolas"/>
                <a:cs typeface="Consolas"/>
                <a:sym typeface="Consolas"/>
              </a:rPr>
              <a:t>}</a:t>
            </a:r>
            <a:endParaRPr sz="1600">
              <a:solidFill>
                <a:schemeClr val="lt1"/>
              </a:solidFill>
              <a:latin typeface="Arial"/>
              <a:ea typeface="Arial"/>
              <a:cs typeface="Arial"/>
              <a:sym typeface="Arial"/>
            </a:endParaRPr>
          </a:p>
        </p:txBody>
      </p:sp>
      <p:sp>
        <p:nvSpPr>
          <p:cNvPr id="251" name="Google Shape;251;p13"/>
          <p:cNvSpPr/>
          <p:nvPr/>
        </p:nvSpPr>
        <p:spPr>
          <a:xfrm>
            <a:off x="2476819" y="5609923"/>
            <a:ext cx="3116428" cy="374869"/>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Previous function: main()</a:t>
            </a:r>
            <a:endParaRPr/>
          </a:p>
        </p:txBody>
      </p:sp>
      <p:sp>
        <p:nvSpPr>
          <p:cNvPr id="252" name="Google Shape;252;p13"/>
          <p:cNvSpPr/>
          <p:nvPr/>
        </p:nvSpPr>
        <p:spPr>
          <a:xfrm>
            <a:off x="2476819" y="4761451"/>
            <a:ext cx="3116428" cy="283575"/>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x (5)</a:t>
            </a:r>
            <a:endParaRPr/>
          </a:p>
        </p:txBody>
      </p:sp>
      <p:sp>
        <p:nvSpPr>
          <p:cNvPr id="253" name="Google Shape;253;p13"/>
          <p:cNvSpPr/>
          <p:nvPr/>
        </p:nvSpPr>
        <p:spPr>
          <a:xfrm>
            <a:off x="2476819" y="5045025"/>
            <a:ext cx="3116428" cy="283575"/>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y (10)</a:t>
            </a:r>
            <a:endParaRPr/>
          </a:p>
        </p:txBody>
      </p:sp>
      <p:sp>
        <p:nvSpPr>
          <p:cNvPr id="254" name="Google Shape;254;p13"/>
          <p:cNvSpPr/>
          <p:nvPr/>
        </p:nvSpPr>
        <p:spPr>
          <a:xfrm>
            <a:off x="2476819" y="5328600"/>
            <a:ext cx="3116428" cy="283575"/>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z (12)</a:t>
            </a:r>
            <a:endParaRPr/>
          </a:p>
        </p:txBody>
      </p:sp>
      <p:sp>
        <p:nvSpPr>
          <p:cNvPr id="255" name="Google Shape;255;p13"/>
          <p:cNvSpPr/>
          <p:nvPr/>
        </p:nvSpPr>
        <p:spPr>
          <a:xfrm>
            <a:off x="2476819" y="4016225"/>
            <a:ext cx="3116428" cy="374869"/>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Previous function: Foo()</a:t>
            </a:r>
            <a:endParaRPr/>
          </a:p>
        </p:txBody>
      </p:sp>
      <p:sp>
        <p:nvSpPr>
          <p:cNvPr id="256" name="Google Shape;256;p13"/>
          <p:cNvSpPr/>
          <p:nvPr/>
        </p:nvSpPr>
        <p:spPr>
          <a:xfrm>
            <a:off x="2476819" y="3453587"/>
            <a:ext cx="3116428" cy="283575"/>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ptr</a:t>
            </a:r>
            <a:endParaRPr sz="1600">
              <a:solidFill>
                <a:schemeClr val="dk1"/>
              </a:solidFill>
              <a:latin typeface="Consolas"/>
              <a:ea typeface="Consolas"/>
              <a:cs typeface="Consolas"/>
              <a:sym typeface="Consolas"/>
            </a:endParaRPr>
          </a:p>
        </p:txBody>
      </p:sp>
      <p:sp>
        <p:nvSpPr>
          <p:cNvPr id="257" name="Google Shape;257;p13"/>
          <p:cNvSpPr/>
          <p:nvPr/>
        </p:nvSpPr>
        <p:spPr>
          <a:xfrm>
            <a:off x="2476819" y="3734906"/>
            <a:ext cx="3116428" cy="283575"/>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pi (3.14f)</a:t>
            </a:r>
            <a:endParaRPr/>
          </a:p>
        </p:txBody>
      </p:sp>
      <p:sp>
        <p:nvSpPr>
          <p:cNvPr id="258" name="Google Shape;258;p13"/>
          <p:cNvSpPr/>
          <p:nvPr/>
        </p:nvSpPr>
        <p:spPr>
          <a:xfrm>
            <a:off x="2476819" y="4388838"/>
            <a:ext cx="3116428" cy="374869"/>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count = 10</a:t>
            </a:r>
            <a:endParaRPr/>
          </a:p>
        </p:txBody>
      </p:sp>
      <p:sp>
        <p:nvSpPr>
          <p:cNvPr id="259" name="Google Shape;259;p13"/>
          <p:cNvSpPr/>
          <p:nvPr/>
        </p:nvSpPr>
        <p:spPr>
          <a:xfrm>
            <a:off x="2476819" y="2335748"/>
            <a:ext cx="3116428" cy="374869"/>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Previous function: Bar()</a:t>
            </a:r>
            <a:endParaRPr/>
          </a:p>
        </p:txBody>
      </p:sp>
      <p:sp>
        <p:nvSpPr>
          <p:cNvPr id="260" name="Google Shape;260;p13"/>
          <p:cNvSpPr/>
          <p:nvPr/>
        </p:nvSpPr>
        <p:spPr>
          <a:xfrm>
            <a:off x="2476819" y="1787609"/>
            <a:ext cx="3116428" cy="550395"/>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Local variables (if any)</a:t>
            </a:r>
            <a:endParaRPr/>
          </a:p>
        </p:txBody>
      </p:sp>
      <p:sp>
        <p:nvSpPr>
          <p:cNvPr id="261" name="Google Shape;261;p13"/>
          <p:cNvSpPr/>
          <p:nvPr/>
        </p:nvSpPr>
        <p:spPr>
          <a:xfrm>
            <a:off x="2476819" y="3080974"/>
            <a:ext cx="3116428" cy="374869"/>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pi</a:t>
            </a:r>
            <a:endParaRPr/>
          </a:p>
        </p:txBody>
      </p:sp>
      <p:sp>
        <p:nvSpPr>
          <p:cNvPr id="262" name="Google Shape;262;p13"/>
          <p:cNvSpPr/>
          <p:nvPr/>
        </p:nvSpPr>
        <p:spPr>
          <a:xfrm>
            <a:off x="2476819" y="2708361"/>
            <a:ext cx="3116428" cy="374869"/>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ptr</a:t>
            </a:r>
            <a:endParaRPr sz="1600">
              <a:solidFill>
                <a:schemeClr val="dk1"/>
              </a:solidFill>
              <a:latin typeface="Consolas"/>
              <a:ea typeface="Consolas"/>
              <a:cs typeface="Consolas"/>
              <a:sym typeface="Consolas"/>
            </a:endParaRPr>
          </a:p>
        </p:txBody>
      </p:sp>
      <p:sp>
        <p:nvSpPr>
          <p:cNvPr id="263" name="Google Shape;263;p13"/>
          <p:cNvSpPr/>
          <p:nvPr/>
        </p:nvSpPr>
        <p:spPr>
          <a:xfrm>
            <a:off x="282320" y="2247997"/>
            <a:ext cx="1920240" cy="731520"/>
          </a:xfrm>
          <a:prstGeom prst="rect">
            <a:avLst/>
          </a:prstGeom>
          <a:noFill/>
          <a:ln cap="flat" cmpd="sng" w="28575">
            <a:solidFill>
              <a:srgbClr val="92A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Frame for </a:t>
            </a:r>
            <a:r>
              <a:rPr lang="en-US" sz="1600">
                <a:solidFill>
                  <a:schemeClr val="lt1"/>
                </a:solidFill>
                <a:latin typeface="Consolas"/>
                <a:ea typeface="Consolas"/>
                <a:cs typeface="Consolas"/>
                <a:sym typeface="Consolas"/>
              </a:rPr>
              <a:t>OtherFunction()</a:t>
            </a:r>
            <a:endParaRPr/>
          </a:p>
        </p:txBody>
      </p:sp>
      <p:sp>
        <p:nvSpPr>
          <p:cNvPr id="264" name="Google Shape;264;p13"/>
          <p:cNvSpPr/>
          <p:nvPr/>
        </p:nvSpPr>
        <p:spPr>
          <a:xfrm>
            <a:off x="282320" y="3829029"/>
            <a:ext cx="1920239" cy="573912"/>
          </a:xfrm>
          <a:prstGeom prst="rect">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Frame for </a:t>
            </a:r>
            <a:r>
              <a:rPr lang="en-US" sz="1800">
                <a:solidFill>
                  <a:schemeClr val="lt1"/>
                </a:solidFill>
                <a:latin typeface="Consolas"/>
                <a:ea typeface="Consolas"/>
                <a:cs typeface="Consolas"/>
                <a:sym typeface="Consolas"/>
              </a:rPr>
              <a:t>Bar()</a:t>
            </a:r>
            <a:endParaRPr/>
          </a:p>
        </p:txBody>
      </p:sp>
      <p:sp>
        <p:nvSpPr>
          <p:cNvPr id="265" name="Google Shape;265;p13"/>
          <p:cNvSpPr/>
          <p:nvPr/>
        </p:nvSpPr>
        <p:spPr>
          <a:xfrm>
            <a:off x="282320" y="5183133"/>
            <a:ext cx="1908809" cy="385666"/>
          </a:xfrm>
          <a:prstGeom prst="rect">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Frame for </a:t>
            </a:r>
            <a:r>
              <a:rPr lang="en-US" sz="1800">
                <a:solidFill>
                  <a:schemeClr val="lt1"/>
                </a:solidFill>
                <a:latin typeface="Consolas"/>
                <a:ea typeface="Consolas"/>
                <a:cs typeface="Consolas"/>
                <a:sym typeface="Consolas"/>
              </a:rPr>
              <a:t>Foo()</a:t>
            </a:r>
            <a:endParaRPr/>
          </a:p>
        </p:txBody>
      </p:sp>
      <p:grpSp>
        <p:nvGrpSpPr>
          <p:cNvPr id="266" name="Google Shape;266;p13"/>
          <p:cNvGrpSpPr/>
          <p:nvPr/>
        </p:nvGrpSpPr>
        <p:grpSpPr>
          <a:xfrm flipH="1">
            <a:off x="2213838" y="1798514"/>
            <a:ext cx="243990" cy="1630485"/>
            <a:chOff x="9992361" y="817987"/>
            <a:chExt cx="344169" cy="1097280"/>
          </a:xfrm>
        </p:grpSpPr>
        <p:sp>
          <p:nvSpPr>
            <p:cNvPr id="267" name="Google Shape;267;p13"/>
            <p:cNvSpPr/>
            <p:nvPr/>
          </p:nvSpPr>
          <p:spPr>
            <a:xfrm>
              <a:off x="9992361" y="817987"/>
              <a:ext cx="142240" cy="1097280"/>
            </a:xfrm>
            <a:prstGeom prst="rightBracket">
              <a:avLst>
                <a:gd fmla="val 8333" name="adj"/>
              </a:avLst>
            </a:prstGeom>
            <a:noFill/>
            <a:ln cap="flat" cmpd="sng" w="28575">
              <a:solidFill>
                <a:srgbClr val="92A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68" name="Google Shape;268;p13"/>
            <p:cNvCxnSpPr/>
            <p:nvPr/>
          </p:nvCxnSpPr>
          <p:spPr>
            <a:xfrm>
              <a:off x="10146030" y="1366627"/>
              <a:ext cx="190500" cy="0"/>
            </a:xfrm>
            <a:prstGeom prst="straightConnector1">
              <a:avLst/>
            </a:prstGeom>
            <a:noFill/>
            <a:ln cap="flat" cmpd="sng" w="28575">
              <a:solidFill>
                <a:srgbClr val="92AFFF"/>
              </a:solidFill>
              <a:prstDash val="solid"/>
              <a:miter lim="800000"/>
              <a:headEnd len="sm" w="sm" type="none"/>
              <a:tailEnd len="sm" w="sm" type="none"/>
            </a:ln>
          </p:spPr>
        </p:cxnSp>
      </p:grpSp>
      <p:grpSp>
        <p:nvGrpSpPr>
          <p:cNvPr id="269" name="Google Shape;269;p13"/>
          <p:cNvGrpSpPr/>
          <p:nvPr/>
        </p:nvGrpSpPr>
        <p:grpSpPr>
          <a:xfrm flipH="1">
            <a:off x="2213837" y="3493281"/>
            <a:ext cx="243990" cy="1245408"/>
            <a:chOff x="9992361" y="817987"/>
            <a:chExt cx="344169" cy="1097280"/>
          </a:xfrm>
        </p:grpSpPr>
        <p:sp>
          <p:nvSpPr>
            <p:cNvPr id="270" name="Google Shape;270;p13"/>
            <p:cNvSpPr/>
            <p:nvPr/>
          </p:nvSpPr>
          <p:spPr>
            <a:xfrm>
              <a:off x="9992361" y="817987"/>
              <a:ext cx="142240" cy="1097280"/>
            </a:xfrm>
            <a:prstGeom prst="rightBracket">
              <a:avLst>
                <a:gd fmla="val 8333" name="adj"/>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71" name="Google Shape;271;p13"/>
            <p:cNvCxnSpPr/>
            <p:nvPr/>
          </p:nvCxnSpPr>
          <p:spPr>
            <a:xfrm>
              <a:off x="10146030" y="1366627"/>
              <a:ext cx="190500" cy="0"/>
            </a:xfrm>
            <a:prstGeom prst="straightConnector1">
              <a:avLst/>
            </a:prstGeom>
            <a:noFill/>
            <a:ln cap="flat" cmpd="sng" w="28575">
              <a:solidFill>
                <a:srgbClr val="FAA75A"/>
              </a:solidFill>
              <a:prstDash val="solid"/>
              <a:miter lim="800000"/>
              <a:headEnd len="sm" w="sm" type="none"/>
              <a:tailEnd len="sm" w="sm" type="none"/>
            </a:ln>
          </p:spPr>
        </p:cxnSp>
      </p:grpSp>
      <p:grpSp>
        <p:nvGrpSpPr>
          <p:cNvPr id="272" name="Google Shape;272;p13"/>
          <p:cNvGrpSpPr/>
          <p:nvPr/>
        </p:nvGrpSpPr>
        <p:grpSpPr>
          <a:xfrm flipH="1">
            <a:off x="2213836" y="4794049"/>
            <a:ext cx="243990" cy="1163835"/>
            <a:chOff x="9992361" y="817987"/>
            <a:chExt cx="344169" cy="1097280"/>
          </a:xfrm>
        </p:grpSpPr>
        <p:sp>
          <p:nvSpPr>
            <p:cNvPr id="273" name="Google Shape;273;p13"/>
            <p:cNvSpPr/>
            <p:nvPr/>
          </p:nvSpPr>
          <p:spPr>
            <a:xfrm>
              <a:off x="9992361" y="817987"/>
              <a:ext cx="142240" cy="1097280"/>
            </a:xfrm>
            <a:prstGeom prst="rightBracket">
              <a:avLst>
                <a:gd fmla="val 8333" name="adj"/>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74" name="Google Shape;274;p13"/>
            <p:cNvCxnSpPr/>
            <p:nvPr/>
          </p:nvCxnSpPr>
          <p:spPr>
            <a:xfrm>
              <a:off x="10146030" y="1366627"/>
              <a:ext cx="190500" cy="0"/>
            </a:xfrm>
            <a:prstGeom prst="straightConnector1">
              <a:avLst/>
            </a:prstGeom>
            <a:noFill/>
            <a:ln cap="flat" cmpd="sng" w="28575">
              <a:solidFill>
                <a:srgbClr val="A7BBCD"/>
              </a:solidFill>
              <a:prstDash val="solid"/>
              <a:miter lim="800000"/>
              <a:headEnd len="sm" w="sm" type="none"/>
              <a:tailEnd len="sm" w="sm" type="none"/>
            </a:ln>
          </p:spPr>
        </p:cxnSp>
      </p:grpSp>
      <p:grpSp>
        <p:nvGrpSpPr>
          <p:cNvPr id="275" name="Google Shape;275;p13"/>
          <p:cNvGrpSpPr/>
          <p:nvPr/>
        </p:nvGrpSpPr>
        <p:grpSpPr>
          <a:xfrm>
            <a:off x="5626044" y="3479324"/>
            <a:ext cx="181826" cy="521176"/>
            <a:chOff x="9992361" y="817987"/>
            <a:chExt cx="344169" cy="1097280"/>
          </a:xfrm>
        </p:grpSpPr>
        <p:sp>
          <p:nvSpPr>
            <p:cNvPr id="276" name="Google Shape;276;p13"/>
            <p:cNvSpPr/>
            <p:nvPr/>
          </p:nvSpPr>
          <p:spPr>
            <a:xfrm>
              <a:off x="9992361" y="817987"/>
              <a:ext cx="142240" cy="1097280"/>
            </a:xfrm>
            <a:prstGeom prst="rightBracket">
              <a:avLst>
                <a:gd fmla="val 8333" name="adj"/>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77" name="Google Shape;277;p13"/>
            <p:cNvCxnSpPr/>
            <p:nvPr/>
          </p:nvCxnSpPr>
          <p:spPr>
            <a:xfrm>
              <a:off x="10146030" y="1366627"/>
              <a:ext cx="190500" cy="0"/>
            </a:xfrm>
            <a:prstGeom prst="straightConnector1">
              <a:avLst/>
            </a:prstGeom>
            <a:noFill/>
            <a:ln cap="flat" cmpd="sng" w="28575">
              <a:solidFill>
                <a:srgbClr val="FAA75A"/>
              </a:solidFill>
              <a:prstDash val="solid"/>
              <a:miter lim="800000"/>
              <a:headEnd len="sm" w="sm" type="none"/>
              <a:tailEnd len="sm" w="sm" type="none"/>
            </a:ln>
          </p:spPr>
        </p:cxnSp>
      </p:grpSp>
      <p:sp>
        <p:nvSpPr>
          <p:cNvPr id="278" name="Google Shape;278;p13"/>
          <p:cNvSpPr/>
          <p:nvPr/>
        </p:nvSpPr>
        <p:spPr>
          <a:xfrm>
            <a:off x="5791807" y="3557032"/>
            <a:ext cx="155448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Local variables</a:t>
            </a:r>
            <a:endParaRPr sz="1600">
              <a:solidFill>
                <a:schemeClr val="lt1"/>
              </a:solidFill>
              <a:latin typeface="Consolas"/>
              <a:ea typeface="Consolas"/>
              <a:cs typeface="Consolas"/>
              <a:sym typeface="Consolas"/>
            </a:endParaRPr>
          </a:p>
        </p:txBody>
      </p:sp>
      <p:grpSp>
        <p:nvGrpSpPr>
          <p:cNvPr id="279" name="Google Shape;279;p13"/>
          <p:cNvGrpSpPr/>
          <p:nvPr/>
        </p:nvGrpSpPr>
        <p:grpSpPr>
          <a:xfrm>
            <a:off x="5626044" y="4082847"/>
            <a:ext cx="181826" cy="241625"/>
            <a:chOff x="9992361" y="817987"/>
            <a:chExt cx="344169" cy="1097280"/>
          </a:xfrm>
        </p:grpSpPr>
        <p:sp>
          <p:nvSpPr>
            <p:cNvPr id="280" name="Google Shape;280;p13"/>
            <p:cNvSpPr/>
            <p:nvPr/>
          </p:nvSpPr>
          <p:spPr>
            <a:xfrm>
              <a:off x="9992361" y="817987"/>
              <a:ext cx="142240" cy="1097280"/>
            </a:xfrm>
            <a:prstGeom prst="rightBracket">
              <a:avLst>
                <a:gd fmla="val 8333" name="adj"/>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81" name="Google Shape;281;p13"/>
            <p:cNvCxnSpPr/>
            <p:nvPr/>
          </p:nvCxnSpPr>
          <p:spPr>
            <a:xfrm>
              <a:off x="10146030" y="1366627"/>
              <a:ext cx="190500" cy="0"/>
            </a:xfrm>
            <a:prstGeom prst="straightConnector1">
              <a:avLst/>
            </a:prstGeom>
            <a:noFill/>
            <a:ln cap="flat" cmpd="sng" w="28575">
              <a:solidFill>
                <a:srgbClr val="FAA75A"/>
              </a:solidFill>
              <a:prstDash val="solid"/>
              <a:miter lim="800000"/>
              <a:headEnd len="sm" w="sm" type="none"/>
              <a:tailEnd len="sm" w="sm" type="none"/>
            </a:ln>
          </p:spPr>
        </p:cxnSp>
      </p:grpSp>
      <p:sp>
        <p:nvSpPr>
          <p:cNvPr id="282" name="Google Shape;282;p13"/>
          <p:cNvSpPr/>
          <p:nvPr/>
        </p:nvSpPr>
        <p:spPr>
          <a:xfrm>
            <a:off x="5791807" y="4020780"/>
            <a:ext cx="182880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Previous function</a:t>
            </a:r>
            <a:endParaRPr sz="1600">
              <a:solidFill>
                <a:schemeClr val="lt1"/>
              </a:solidFill>
              <a:latin typeface="Consolas"/>
              <a:ea typeface="Consolas"/>
              <a:cs typeface="Consolas"/>
              <a:sym typeface="Consolas"/>
            </a:endParaRPr>
          </a:p>
        </p:txBody>
      </p:sp>
      <p:grpSp>
        <p:nvGrpSpPr>
          <p:cNvPr id="283" name="Google Shape;283;p13"/>
          <p:cNvGrpSpPr/>
          <p:nvPr/>
        </p:nvGrpSpPr>
        <p:grpSpPr>
          <a:xfrm>
            <a:off x="5626044" y="4419111"/>
            <a:ext cx="181826" cy="314323"/>
            <a:chOff x="9992361" y="817987"/>
            <a:chExt cx="344169" cy="1097280"/>
          </a:xfrm>
        </p:grpSpPr>
        <p:sp>
          <p:nvSpPr>
            <p:cNvPr id="284" name="Google Shape;284;p13"/>
            <p:cNvSpPr/>
            <p:nvPr/>
          </p:nvSpPr>
          <p:spPr>
            <a:xfrm>
              <a:off x="9992361" y="817987"/>
              <a:ext cx="142240" cy="1097280"/>
            </a:xfrm>
            <a:prstGeom prst="rightBracket">
              <a:avLst>
                <a:gd fmla="val 8333" name="adj"/>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85" name="Google Shape;285;p13"/>
            <p:cNvCxnSpPr/>
            <p:nvPr/>
          </p:nvCxnSpPr>
          <p:spPr>
            <a:xfrm>
              <a:off x="10146030" y="1366627"/>
              <a:ext cx="190500" cy="0"/>
            </a:xfrm>
            <a:prstGeom prst="straightConnector1">
              <a:avLst/>
            </a:prstGeom>
            <a:noFill/>
            <a:ln cap="flat" cmpd="sng" w="28575">
              <a:solidFill>
                <a:srgbClr val="FAA75A"/>
              </a:solidFill>
              <a:prstDash val="solid"/>
              <a:miter lim="800000"/>
              <a:headEnd len="sm" w="sm" type="none"/>
              <a:tailEnd len="sm" w="sm" type="none"/>
            </a:ln>
          </p:spPr>
        </p:cxnSp>
      </p:grpSp>
      <p:sp>
        <p:nvSpPr>
          <p:cNvPr id="286" name="Google Shape;286;p13"/>
          <p:cNvSpPr/>
          <p:nvPr/>
        </p:nvSpPr>
        <p:spPr>
          <a:xfrm>
            <a:off x="5791807" y="4393393"/>
            <a:ext cx="182880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Parameter</a:t>
            </a:r>
            <a:endParaRPr sz="1600">
              <a:solidFill>
                <a:schemeClr val="lt1"/>
              </a:solidFill>
              <a:latin typeface="Consolas"/>
              <a:ea typeface="Consolas"/>
              <a:cs typeface="Consolas"/>
              <a:sym typeface="Consolas"/>
            </a:endParaRPr>
          </a:p>
        </p:txBody>
      </p:sp>
      <p:grpSp>
        <p:nvGrpSpPr>
          <p:cNvPr id="287" name="Google Shape;287;p13"/>
          <p:cNvGrpSpPr/>
          <p:nvPr/>
        </p:nvGrpSpPr>
        <p:grpSpPr>
          <a:xfrm>
            <a:off x="5626044" y="4789548"/>
            <a:ext cx="181826" cy="794530"/>
            <a:chOff x="9992361" y="817987"/>
            <a:chExt cx="344169" cy="1097280"/>
          </a:xfrm>
        </p:grpSpPr>
        <p:sp>
          <p:nvSpPr>
            <p:cNvPr id="288" name="Google Shape;288;p13"/>
            <p:cNvSpPr/>
            <p:nvPr/>
          </p:nvSpPr>
          <p:spPr>
            <a:xfrm>
              <a:off x="9992361" y="817987"/>
              <a:ext cx="142240" cy="1097280"/>
            </a:xfrm>
            <a:prstGeom prst="rightBracket">
              <a:avLst>
                <a:gd fmla="val 8333" name="adj"/>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89" name="Google Shape;289;p13"/>
            <p:cNvCxnSpPr/>
            <p:nvPr/>
          </p:nvCxnSpPr>
          <p:spPr>
            <a:xfrm>
              <a:off x="10146030" y="1366627"/>
              <a:ext cx="190500" cy="0"/>
            </a:xfrm>
            <a:prstGeom prst="straightConnector1">
              <a:avLst/>
            </a:prstGeom>
            <a:noFill/>
            <a:ln cap="flat" cmpd="sng" w="28575">
              <a:solidFill>
                <a:srgbClr val="A7BBCD"/>
              </a:solidFill>
              <a:prstDash val="solid"/>
              <a:miter lim="800000"/>
              <a:headEnd len="sm" w="sm" type="none"/>
              <a:tailEnd len="sm" w="sm" type="none"/>
            </a:ln>
          </p:spPr>
        </p:cxnSp>
      </p:grpSp>
      <p:sp>
        <p:nvSpPr>
          <p:cNvPr id="290" name="Google Shape;290;p13"/>
          <p:cNvSpPr/>
          <p:nvPr/>
        </p:nvSpPr>
        <p:spPr>
          <a:xfrm>
            <a:off x="5791807" y="5003933"/>
            <a:ext cx="155448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Local variables</a:t>
            </a:r>
            <a:endParaRPr sz="1600">
              <a:solidFill>
                <a:schemeClr val="lt1"/>
              </a:solidFill>
              <a:latin typeface="Consolas"/>
              <a:ea typeface="Consolas"/>
              <a:cs typeface="Consolas"/>
              <a:sym typeface="Consolas"/>
            </a:endParaRPr>
          </a:p>
        </p:txBody>
      </p:sp>
      <p:grpSp>
        <p:nvGrpSpPr>
          <p:cNvPr id="291" name="Google Shape;291;p13"/>
          <p:cNvGrpSpPr/>
          <p:nvPr/>
        </p:nvGrpSpPr>
        <p:grpSpPr>
          <a:xfrm>
            <a:off x="5626044" y="5640196"/>
            <a:ext cx="181826" cy="314324"/>
            <a:chOff x="9992361" y="817987"/>
            <a:chExt cx="344169" cy="1097280"/>
          </a:xfrm>
        </p:grpSpPr>
        <p:sp>
          <p:nvSpPr>
            <p:cNvPr id="292" name="Google Shape;292;p13"/>
            <p:cNvSpPr/>
            <p:nvPr/>
          </p:nvSpPr>
          <p:spPr>
            <a:xfrm>
              <a:off x="9992361" y="817987"/>
              <a:ext cx="142240" cy="1097280"/>
            </a:xfrm>
            <a:prstGeom prst="rightBracket">
              <a:avLst>
                <a:gd fmla="val 8333" name="adj"/>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93" name="Google Shape;293;p13"/>
            <p:cNvCxnSpPr/>
            <p:nvPr/>
          </p:nvCxnSpPr>
          <p:spPr>
            <a:xfrm>
              <a:off x="10146030" y="1366627"/>
              <a:ext cx="190500" cy="0"/>
            </a:xfrm>
            <a:prstGeom prst="straightConnector1">
              <a:avLst/>
            </a:prstGeom>
            <a:noFill/>
            <a:ln cap="flat" cmpd="sng" w="28575">
              <a:solidFill>
                <a:srgbClr val="A7BBCD"/>
              </a:solidFill>
              <a:prstDash val="solid"/>
              <a:miter lim="800000"/>
              <a:headEnd len="sm" w="sm" type="none"/>
              <a:tailEnd len="sm" w="sm" type="none"/>
            </a:ln>
          </p:spPr>
        </p:cxnSp>
      </p:grpSp>
      <p:sp>
        <p:nvSpPr>
          <p:cNvPr id="294" name="Google Shape;294;p13"/>
          <p:cNvSpPr/>
          <p:nvPr/>
        </p:nvSpPr>
        <p:spPr>
          <a:xfrm>
            <a:off x="5791807" y="5614478"/>
            <a:ext cx="1748276"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Pointer to previous function</a:t>
            </a:r>
            <a:endParaRPr sz="1600">
              <a:solidFill>
                <a:schemeClr val="lt1"/>
              </a:solidFill>
              <a:latin typeface="Consolas"/>
              <a:ea typeface="Consolas"/>
              <a:cs typeface="Consolas"/>
              <a:sym typeface="Consola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5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5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5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5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5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5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5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5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5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5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500"/>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5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8"/>
                                        </p:tgtEl>
                                        <p:attrNameLst>
                                          <p:attrName>style.visibility</p:attrName>
                                        </p:attrNameLst>
                                      </p:cBhvr>
                                      <p:to>
                                        <p:strVal val="visible"/>
                                      </p:to>
                                    </p:set>
                                    <p:animEffect filter="fade" transition="in">
                                      <p:cBhvr>
                                        <p:cTn dur="500"/>
                                        <p:tgtEl>
                                          <p:spTgt spid="278"/>
                                        </p:tgtEl>
                                      </p:cBhvr>
                                    </p:animEffect>
                                  </p:childTnLst>
                                </p:cTn>
                              </p:par>
                              <p:par>
                                <p:cTn fill="hold" nodeType="withEffect" presetClass="entr" presetID="10" presetSubtype="0">
                                  <p:stCondLst>
                                    <p:cond delay="0"/>
                                  </p:stCondLst>
                                  <p:childTnLst>
                                    <p:set>
                                      <p:cBhvr>
                                        <p:cTn dur="1" fill="hold">
                                          <p:stCondLst>
                                            <p:cond delay="0"/>
                                          </p:stCondLst>
                                        </p:cTn>
                                        <p:tgtEl>
                                          <p:spTgt spid="279"/>
                                        </p:tgtEl>
                                        <p:attrNameLst>
                                          <p:attrName>style.visibility</p:attrName>
                                        </p:attrNameLst>
                                      </p:cBhvr>
                                      <p:to>
                                        <p:strVal val="visible"/>
                                      </p:to>
                                    </p:set>
                                    <p:animEffect filter="fade" transition="in">
                                      <p:cBhvr>
                                        <p:cTn dur="500"/>
                                        <p:tgtEl>
                                          <p:spTgt spid="279"/>
                                        </p:tgtEl>
                                      </p:cBhvr>
                                    </p:animEffect>
                                  </p:childTnLst>
                                </p:cTn>
                              </p:par>
                              <p:par>
                                <p:cTn fill="hold" nodeType="withEffect" presetClass="entr" presetID="10" presetSubtype="0">
                                  <p:stCondLst>
                                    <p:cond delay="0"/>
                                  </p:stCondLst>
                                  <p:childTnLst>
                                    <p:set>
                                      <p:cBhvr>
                                        <p:cTn dur="1" fill="hold">
                                          <p:stCondLst>
                                            <p:cond delay="0"/>
                                          </p:stCondLst>
                                        </p:cTn>
                                        <p:tgtEl>
                                          <p:spTgt spid="282"/>
                                        </p:tgtEl>
                                        <p:attrNameLst>
                                          <p:attrName>style.visibility</p:attrName>
                                        </p:attrNameLst>
                                      </p:cBhvr>
                                      <p:to>
                                        <p:strVal val="visible"/>
                                      </p:to>
                                    </p:set>
                                    <p:animEffect filter="fade" transition="in">
                                      <p:cBhvr>
                                        <p:cTn dur="500"/>
                                        <p:tgtEl>
                                          <p:spTgt spid="282"/>
                                        </p:tgtEl>
                                      </p:cBhvr>
                                    </p:animEffect>
                                  </p:childTnLst>
                                </p:cTn>
                              </p:par>
                              <p:par>
                                <p:cTn fill="hold" nodeType="withEffect" presetClass="entr" presetID="10" presetSubtype="0">
                                  <p:stCondLst>
                                    <p:cond delay="0"/>
                                  </p:stCondLst>
                                  <p:childTnLst>
                                    <p:set>
                                      <p:cBhvr>
                                        <p:cTn dur="1" fill="hold">
                                          <p:stCondLst>
                                            <p:cond delay="0"/>
                                          </p:stCondLst>
                                        </p:cTn>
                                        <p:tgtEl>
                                          <p:spTgt spid="283"/>
                                        </p:tgtEl>
                                        <p:attrNameLst>
                                          <p:attrName>style.visibility</p:attrName>
                                        </p:attrNameLst>
                                      </p:cBhvr>
                                      <p:to>
                                        <p:strVal val="visible"/>
                                      </p:to>
                                    </p:set>
                                    <p:animEffect filter="fade" transition="in">
                                      <p:cBhvr>
                                        <p:cTn dur="500"/>
                                        <p:tgtEl>
                                          <p:spTgt spid="283"/>
                                        </p:tgtEl>
                                      </p:cBhvr>
                                    </p:animEffect>
                                  </p:childTnLst>
                                </p:cTn>
                              </p:par>
                              <p:par>
                                <p:cTn fill="hold" nodeType="with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5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500"/>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500"/>
                                        <p:tgtEl>
                                          <p:spTgt spid="260"/>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500"/>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5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500"/>
                                        <p:tgtEl>
                                          <p:spTgt spid="2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99" name="Shape 299"/>
        <p:cNvGrpSpPr/>
        <p:nvPr/>
      </p:nvGrpSpPr>
      <p:grpSpPr>
        <a:xfrm>
          <a:off x="0" y="0"/>
          <a:ext cx="0" cy="0"/>
          <a:chOff x="0" y="0"/>
          <a:chExt cx="0" cy="0"/>
        </a:xfrm>
      </p:grpSpPr>
      <p:sp>
        <p:nvSpPr>
          <p:cNvPr id="300" name="Google Shape;300;p14"/>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Frame Visualized</a:t>
            </a:r>
            <a:endParaRPr>
              <a:solidFill>
                <a:schemeClr val="lt1"/>
              </a:solidFill>
              <a:latin typeface="Consolas"/>
              <a:ea typeface="Consolas"/>
              <a:cs typeface="Consolas"/>
              <a:sym typeface="Consolas"/>
            </a:endParaRPr>
          </a:p>
        </p:txBody>
      </p:sp>
      <p:sp>
        <p:nvSpPr>
          <p:cNvPr id="301" name="Google Shape;301;p14"/>
          <p:cNvSpPr/>
          <p:nvPr/>
        </p:nvSpPr>
        <p:spPr>
          <a:xfrm>
            <a:off x="2476819" y="5609923"/>
            <a:ext cx="3116428" cy="374869"/>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Previous function address</a:t>
            </a:r>
            <a:endParaRPr/>
          </a:p>
        </p:txBody>
      </p:sp>
      <p:sp>
        <p:nvSpPr>
          <p:cNvPr id="302" name="Google Shape;302;p14"/>
          <p:cNvSpPr/>
          <p:nvPr/>
        </p:nvSpPr>
        <p:spPr>
          <a:xfrm>
            <a:off x="2476819" y="4761451"/>
            <a:ext cx="3116428" cy="283575"/>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x (5)</a:t>
            </a:r>
            <a:endParaRPr/>
          </a:p>
        </p:txBody>
      </p:sp>
      <p:sp>
        <p:nvSpPr>
          <p:cNvPr id="303" name="Google Shape;303;p14"/>
          <p:cNvSpPr/>
          <p:nvPr/>
        </p:nvSpPr>
        <p:spPr>
          <a:xfrm>
            <a:off x="2476819" y="5045025"/>
            <a:ext cx="3116428" cy="283575"/>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y (10)</a:t>
            </a:r>
            <a:endParaRPr/>
          </a:p>
        </p:txBody>
      </p:sp>
      <p:sp>
        <p:nvSpPr>
          <p:cNvPr id="304" name="Google Shape;304;p14"/>
          <p:cNvSpPr/>
          <p:nvPr/>
        </p:nvSpPr>
        <p:spPr>
          <a:xfrm>
            <a:off x="2476819" y="5328600"/>
            <a:ext cx="3116428" cy="283575"/>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z (12)</a:t>
            </a:r>
            <a:endParaRPr/>
          </a:p>
        </p:txBody>
      </p:sp>
      <p:sp>
        <p:nvSpPr>
          <p:cNvPr id="305" name="Google Shape;305;p14"/>
          <p:cNvSpPr/>
          <p:nvPr/>
        </p:nvSpPr>
        <p:spPr>
          <a:xfrm>
            <a:off x="2476819" y="4016225"/>
            <a:ext cx="3116428" cy="374869"/>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Previous function address</a:t>
            </a:r>
            <a:endParaRPr/>
          </a:p>
        </p:txBody>
      </p:sp>
      <p:sp>
        <p:nvSpPr>
          <p:cNvPr id="306" name="Google Shape;306;p14"/>
          <p:cNvSpPr/>
          <p:nvPr/>
        </p:nvSpPr>
        <p:spPr>
          <a:xfrm>
            <a:off x="2476819" y="3453587"/>
            <a:ext cx="3116428" cy="283575"/>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ptr</a:t>
            </a:r>
            <a:endParaRPr sz="1600">
              <a:solidFill>
                <a:schemeClr val="dk1"/>
              </a:solidFill>
              <a:latin typeface="Consolas"/>
              <a:ea typeface="Consolas"/>
              <a:cs typeface="Consolas"/>
              <a:sym typeface="Consolas"/>
            </a:endParaRPr>
          </a:p>
        </p:txBody>
      </p:sp>
      <p:sp>
        <p:nvSpPr>
          <p:cNvPr id="307" name="Google Shape;307;p14"/>
          <p:cNvSpPr/>
          <p:nvPr/>
        </p:nvSpPr>
        <p:spPr>
          <a:xfrm>
            <a:off x="2476819" y="3734906"/>
            <a:ext cx="3116428" cy="283575"/>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pi (3.14f)</a:t>
            </a:r>
            <a:endParaRPr/>
          </a:p>
        </p:txBody>
      </p:sp>
      <p:sp>
        <p:nvSpPr>
          <p:cNvPr id="308" name="Google Shape;308;p14"/>
          <p:cNvSpPr/>
          <p:nvPr/>
        </p:nvSpPr>
        <p:spPr>
          <a:xfrm>
            <a:off x="2476819" y="4388838"/>
            <a:ext cx="3116428" cy="374869"/>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count = 10</a:t>
            </a:r>
            <a:endParaRPr/>
          </a:p>
        </p:txBody>
      </p:sp>
      <p:sp>
        <p:nvSpPr>
          <p:cNvPr id="309" name="Google Shape;309;p14"/>
          <p:cNvSpPr/>
          <p:nvPr/>
        </p:nvSpPr>
        <p:spPr>
          <a:xfrm>
            <a:off x="2476819" y="2335748"/>
            <a:ext cx="3116428" cy="374869"/>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Previous function address</a:t>
            </a:r>
            <a:endParaRPr/>
          </a:p>
        </p:txBody>
      </p:sp>
      <p:sp>
        <p:nvSpPr>
          <p:cNvPr id="310" name="Google Shape;310;p14"/>
          <p:cNvSpPr/>
          <p:nvPr/>
        </p:nvSpPr>
        <p:spPr>
          <a:xfrm>
            <a:off x="2476819" y="1787609"/>
            <a:ext cx="3116428" cy="550395"/>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Local variables (if any)</a:t>
            </a:r>
            <a:endParaRPr/>
          </a:p>
        </p:txBody>
      </p:sp>
      <p:sp>
        <p:nvSpPr>
          <p:cNvPr id="311" name="Google Shape;311;p14"/>
          <p:cNvSpPr/>
          <p:nvPr/>
        </p:nvSpPr>
        <p:spPr>
          <a:xfrm>
            <a:off x="2476819" y="3080974"/>
            <a:ext cx="3116428" cy="374869"/>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pi</a:t>
            </a:r>
            <a:endParaRPr/>
          </a:p>
        </p:txBody>
      </p:sp>
      <p:sp>
        <p:nvSpPr>
          <p:cNvPr id="312" name="Google Shape;312;p14"/>
          <p:cNvSpPr/>
          <p:nvPr/>
        </p:nvSpPr>
        <p:spPr>
          <a:xfrm>
            <a:off x="2476819" y="2708361"/>
            <a:ext cx="3116428" cy="374869"/>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ptr</a:t>
            </a:r>
            <a:endParaRPr sz="1600">
              <a:solidFill>
                <a:schemeClr val="dk1"/>
              </a:solidFill>
              <a:latin typeface="Consolas"/>
              <a:ea typeface="Consolas"/>
              <a:cs typeface="Consolas"/>
              <a:sym typeface="Consolas"/>
            </a:endParaRPr>
          </a:p>
        </p:txBody>
      </p:sp>
      <p:sp>
        <p:nvSpPr>
          <p:cNvPr id="313" name="Google Shape;313;p14"/>
          <p:cNvSpPr/>
          <p:nvPr/>
        </p:nvSpPr>
        <p:spPr>
          <a:xfrm>
            <a:off x="282320" y="2247997"/>
            <a:ext cx="1920240" cy="731520"/>
          </a:xfrm>
          <a:prstGeom prst="rect">
            <a:avLst/>
          </a:prstGeom>
          <a:noFill/>
          <a:ln cap="flat" cmpd="sng" w="28575">
            <a:solidFill>
              <a:srgbClr val="92A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Frame for </a:t>
            </a:r>
            <a:r>
              <a:rPr lang="en-US" sz="1600">
                <a:solidFill>
                  <a:schemeClr val="lt1"/>
                </a:solidFill>
                <a:latin typeface="Consolas"/>
                <a:ea typeface="Consolas"/>
                <a:cs typeface="Consolas"/>
                <a:sym typeface="Consolas"/>
              </a:rPr>
              <a:t>OtherFunction()</a:t>
            </a:r>
            <a:endParaRPr/>
          </a:p>
        </p:txBody>
      </p:sp>
      <p:sp>
        <p:nvSpPr>
          <p:cNvPr id="314" name="Google Shape;314;p14"/>
          <p:cNvSpPr/>
          <p:nvPr/>
        </p:nvSpPr>
        <p:spPr>
          <a:xfrm>
            <a:off x="282320" y="3829029"/>
            <a:ext cx="1920239" cy="573912"/>
          </a:xfrm>
          <a:prstGeom prst="rect">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Frame for </a:t>
            </a:r>
            <a:r>
              <a:rPr lang="en-US" sz="1800">
                <a:solidFill>
                  <a:schemeClr val="lt1"/>
                </a:solidFill>
                <a:latin typeface="Consolas"/>
                <a:ea typeface="Consolas"/>
                <a:cs typeface="Consolas"/>
                <a:sym typeface="Consolas"/>
              </a:rPr>
              <a:t>Bar()</a:t>
            </a:r>
            <a:endParaRPr/>
          </a:p>
        </p:txBody>
      </p:sp>
      <p:sp>
        <p:nvSpPr>
          <p:cNvPr id="315" name="Google Shape;315;p14"/>
          <p:cNvSpPr/>
          <p:nvPr/>
        </p:nvSpPr>
        <p:spPr>
          <a:xfrm>
            <a:off x="282320" y="5183133"/>
            <a:ext cx="1908809" cy="385666"/>
          </a:xfrm>
          <a:prstGeom prst="rect">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Frame for </a:t>
            </a:r>
            <a:r>
              <a:rPr lang="en-US" sz="1800">
                <a:solidFill>
                  <a:schemeClr val="lt1"/>
                </a:solidFill>
                <a:latin typeface="Consolas"/>
                <a:ea typeface="Consolas"/>
                <a:cs typeface="Consolas"/>
                <a:sym typeface="Consolas"/>
              </a:rPr>
              <a:t>Foo()</a:t>
            </a:r>
            <a:endParaRPr/>
          </a:p>
        </p:txBody>
      </p:sp>
      <p:grpSp>
        <p:nvGrpSpPr>
          <p:cNvPr id="316" name="Google Shape;316;p14"/>
          <p:cNvGrpSpPr/>
          <p:nvPr/>
        </p:nvGrpSpPr>
        <p:grpSpPr>
          <a:xfrm flipH="1">
            <a:off x="2213838" y="1798514"/>
            <a:ext cx="243990" cy="1630485"/>
            <a:chOff x="9992361" y="817987"/>
            <a:chExt cx="344169" cy="1097280"/>
          </a:xfrm>
        </p:grpSpPr>
        <p:sp>
          <p:nvSpPr>
            <p:cNvPr id="317" name="Google Shape;317;p14"/>
            <p:cNvSpPr/>
            <p:nvPr/>
          </p:nvSpPr>
          <p:spPr>
            <a:xfrm>
              <a:off x="9992361" y="817987"/>
              <a:ext cx="142240" cy="1097280"/>
            </a:xfrm>
            <a:prstGeom prst="rightBracket">
              <a:avLst>
                <a:gd fmla="val 8333" name="adj"/>
              </a:avLst>
            </a:prstGeom>
            <a:noFill/>
            <a:ln cap="flat" cmpd="sng" w="28575">
              <a:solidFill>
                <a:srgbClr val="92A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18" name="Google Shape;318;p14"/>
            <p:cNvCxnSpPr/>
            <p:nvPr/>
          </p:nvCxnSpPr>
          <p:spPr>
            <a:xfrm>
              <a:off x="10146030" y="1366627"/>
              <a:ext cx="190500" cy="0"/>
            </a:xfrm>
            <a:prstGeom prst="straightConnector1">
              <a:avLst/>
            </a:prstGeom>
            <a:noFill/>
            <a:ln cap="flat" cmpd="sng" w="28575">
              <a:solidFill>
                <a:srgbClr val="92AFFF"/>
              </a:solidFill>
              <a:prstDash val="solid"/>
              <a:miter lim="800000"/>
              <a:headEnd len="sm" w="sm" type="none"/>
              <a:tailEnd len="sm" w="sm" type="none"/>
            </a:ln>
          </p:spPr>
        </p:cxnSp>
      </p:grpSp>
      <p:grpSp>
        <p:nvGrpSpPr>
          <p:cNvPr id="319" name="Google Shape;319;p14"/>
          <p:cNvGrpSpPr/>
          <p:nvPr/>
        </p:nvGrpSpPr>
        <p:grpSpPr>
          <a:xfrm flipH="1">
            <a:off x="2213837" y="3493281"/>
            <a:ext cx="243990" cy="1245408"/>
            <a:chOff x="9992361" y="817987"/>
            <a:chExt cx="344169" cy="1097280"/>
          </a:xfrm>
        </p:grpSpPr>
        <p:sp>
          <p:nvSpPr>
            <p:cNvPr id="320" name="Google Shape;320;p14"/>
            <p:cNvSpPr/>
            <p:nvPr/>
          </p:nvSpPr>
          <p:spPr>
            <a:xfrm>
              <a:off x="9992361" y="817987"/>
              <a:ext cx="142240" cy="1097280"/>
            </a:xfrm>
            <a:prstGeom prst="rightBracket">
              <a:avLst>
                <a:gd fmla="val 8333" name="adj"/>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21" name="Google Shape;321;p14"/>
            <p:cNvCxnSpPr/>
            <p:nvPr/>
          </p:nvCxnSpPr>
          <p:spPr>
            <a:xfrm>
              <a:off x="10146030" y="1366627"/>
              <a:ext cx="190500" cy="0"/>
            </a:xfrm>
            <a:prstGeom prst="straightConnector1">
              <a:avLst/>
            </a:prstGeom>
            <a:noFill/>
            <a:ln cap="flat" cmpd="sng" w="28575">
              <a:solidFill>
                <a:srgbClr val="FAA75A"/>
              </a:solidFill>
              <a:prstDash val="solid"/>
              <a:miter lim="800000"/>
              <a:headEnd len="sm" w="sm" type="none"/>
              <a:tailEnd len="sm" w="sm" type="none"/>
            </a:ln>
          </p:spPr>
        </p:cxnSp>
      </p:grpSp>
      <p:grpSp>
        <p:nvGrpSpPr>
          <p:cNvPr id="322" name="Google Shape;322;p14"/>
          <p:cNvGrpSpPr/>
          <p:nvPr/>
        </p:nvGrpSpPr>
        <p:grpSpPr>
          <a:xfrm flipH="1">
            <a:off x="2213836" y="4794049"/>
            <a:ext cx="243990" cy="1163835"/>
            <a:chOff x="9992361" y="817987"/>
            <a:chExt cx="344169" cy="1097280"/>
          </a:xfrm>
        </p:grpSpPr>
        <p:sp>
          <p:nvSpPr>
            <p:cNvPr id="323" name="Google Shape;323;p14"/>
            <p:cNvSpPr/>
            <p:nvPr/>
          </p:nvSpPr>
          <p:spPr>
            <a:xfrm>
              <a:off x="9992361" y="817987"/>
              <a:ext cx="142240" cy="1097280"/>
            </a:xfrm>
            <a:prstGeom prst="rightBracket">
              <a:avLst>
                <a:gd fmla="val 8333" name="adj"/>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24" name="Google Shape;324;p14"/>
            <p:cNvCxnSpPr/>
            <p:nvPr/>
          </p:nvCxnSpPr>
          <p:spPr>
            <a:xfrm>
              <a:off x="10146030" y="1366627"/>
              <a:ext cx="190500" cy="0"/>
            </a:xfrm>
            <a:prstGeom prst="straightConnector1">
              <a:avLst/>
            </a:prstGeom>
            <a:noFill/>
            <a:ln cap="flat" cmpd="sng" w="28575">
              <a:solidFill>
                <a:srgbClr val="A7BBCD"/>
              </a:solidFill>
              <a:prstDash val="solid"/>
              <a:miter lim="800000"/>
              <a:headEnd len="sm" w="sm" type="none"/>
              <a:tailEnd len="sm" w="sm" type="none"/>
            </a:ln>
          </p:spPr>
        </p:cxnSp>
      </p:grpSp>
      <p:grpSp>
        <p:nvGrpSpPr>
          <p:cNvPr id="325" name="Google Shape;325;p14"/>
          <p:cNvGrpSpPr/>
          <p:nvPr/>
        </p:nvGrpSpPr>
        <p:grpSpPr>
          <a:xfrm>
            <a:off x="5626044" y="3479324"/>
            <a:ext cx="181826" cy="521176"/>
            <a:chOff x="9992361" y="817987"/>
            <a:chExt cx="344169" cy="1097280"/>
          </a:xfrm>
        </p:grpSpPr>
        <p:sp>
          <p:nvSpPr>
            <p:cNvPr id="326" name="Google Shape;326;p14"/>
            <p:cNvSpPr/>
            <p:nvPr/>
          </p:nvSpPr>
          <p:spPr>
            <a:xfrm>
              <a:off x="9992361" y="817987"/>
              <a:ext cx="142240" cy="1097280"/>
            </a:xfrm>
            <a:prstGeom prst="rightBracket">
              <a:avLst>
                <a:gd fmla="val 8333" name="adj"/>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27" name="Google Shape;327;p14"/>
            <p:cNvCxnSpPr/>
            <p:nvPr/>
          </p:nvCxnSpPr>
          <p:spPr>
            <a:xfrm>
              <a:off x="10146030" y="1366627"/>
              <a:ext cx="190500" cy="0"/>
            </a:xfrm>
            <a:prstGeom prst="straightConnector1">
              <a:avLst/>
            </a:prstGeom>
            <a:noFill/>
            <a:ln cap="flat" cmpd="sng" w="28575">
              <a:solidFill>
                <a:srgbClr val="FAA75A"/>
              </a:solidFill>
              <a:prstDash val="solid"/>
              <a:miter lim="800000"/>
              <a:headEnd len="sm" w="sm" type="none"/>
              <a:tailEnd len="sm" w="sm" type="none"/>
            </a:ln>
          </p:spPr>
        </p:cxnSp>
      </p:grpSp>
      <p:sp>
        <p:nvSpPr>
          <p:cNvPr id="328" name="Google Shape;328;p14"/>
          <p:cNvSpPr/>
          <p:nvPr/>
        </p:nvSpPr>
        <p:spPr>
          <a:xfrm>
            <a:off x="5791807" y="3557032"/>
            <a:ext cx="155448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Local variables</a:t>
            </a:r>
            <a:endParaRPr sz="1600">
              <a:solidFill>
                <a:schemeClr val="lt1"/>
              </a:solidFill>
              <a:latin typeface="Consolas"/>
              <a:ea typeface="Consolas"/>
              <a:cs typeface="Consolas"/>
              <a:sym typeface="Consolas"/>
            </a:endParaRPr>
          </a:p>
        </p:txBody>
      </p:sp>
      <p:grpSp>
        <p:nvGrpSpPr>
          <p:cNvPr id="329" name="Google Shape;329;p14"/>
          <p:cNvGrpSpPr/>
          <p:nvPr/>
        </p:nvGrpSpPr>
        <p:grpSpPr>
          <a:xfrm>
            <a:off x="5626044" y="4082847"/>
            <a:ext cx="181826" cy="241625"/>
            <a:chOff x="9992361" y="817987"/>
            <a:chExt cx="344169" cy="1097280"/>
          </a:xfrm>
        </p:grpSpPr>
        <p:sp>
          <p:nvSpPr>
            <p:cNvPr id="330" name="Google Shape;330;p14"/>
            <p:cNvSpPr/>
            <p:nvPr/>
          </p:nvSpPr>
          <p:spPr>
            <a:xfrm>
              <a:off x="9992361" y="817987"/>
              <a:ext cx="142240" cy="1097280"/>
            </a:xfrm>
            <a:prstGeom prst="rightBracket">
              <a:avLst>
                <a:gd fmla="val 8333" name="adj"/>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31" name="Google Shape;331;p14"/>
            <p:cNvCxnSpPr/>
            <p:nvPr/>
          </p:nvCxnSpPr>
          <p:spPr>
            <a:xfrm>
              <a:off x="10146030" y="1366627"/>
              <a:ext cx="190500" cy="0"/>
            </a:xfrm>
            <a:prstGeom prst="straightConnector1">
              <a:avLst/>
            </a:prstGeom>
            <a:noFill/>
            <a:ln cap="flat" cmpd="sng" w="28575">
              <a:solidFill>
                <a:srgbClr val="FAA75A"/>
              </a:solidFill>
              <a:prstDash val="solid"/>
              <a:miter lim="800000"/>
              <a:headEnd len="sm" w="sm" type="none"/>
              <a:tailEnd len="sm" w="sm" type="none"/>
            </a:ln>
          </p:spPr>
        </p:cxnSp>
      </p:grpSp>
      <p:sp>
        <p:nvSpPr>
          <p:cNvPr id="332" name="Google Shape;332;p14"/>
          <p:cNvSpPr/>
          <p:nvPr/>
        </p:nvSpPr>
        <p:spPr>
          <a:xfrm>
            <a:off x="5791807" y="4020780"/>
            <a:ext cx="182880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Previous function</a:t>
            </a:r>
            <a:endParaRPr sz="1600">
              <a:solidFill>
                <a:schemeClr val="lt1"/>
              </a:solidFill>
              <a:latin typeface="Consolas"/>
              <a:ea typeface="Consolas"/>
              <a:cs typeface="Consolas"/>
              <a:sym typeface="Consolas"/>
            </a:endParaRPr>
          </a:p>
        </p:txBody>
      </p:sp>
      <p:grpSp>
        <p:nvGrpSpPr>
          <p:cNvPr id="333" name="Google Shape;333;p14"/>
          <p:cNvGrpSpPr/>
          <p:nvPr/>
        </p:nvGrpSpPr>
        <p:grpSpPr>
          <a:xfrm>
            <a:off x="5626044" y="4419111"/>
            <a:ext cx="181826" cy="314323"/>
            <a:chOff x="9992361" y="817987"/>
            <a:chExt cx="344169" cy="1097280"/>
          </a:xfrm>
        </p:grpSpPr>
        <p:sp>
          <p:nvSpPr>
            <p:cNvPr id="334" name="Google Shape;334;p14"/>
            <p:cNvSpPr/>
            <p:nvPr/>
          </p:nvSpPr>
          <p:spPr>
            <a:xfrm>
              <a:off x="9992361" y="817987"/>
              <a:ext cx="142240" cy="1097280"/>
            </a:xfrm>
            <a:prstGeom prst="rightBracket">
              <a:avLst>
                <a:gd fmla="val 8333" name="adj"/>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35" name="Google Shape;335;p14"/>
            <p:cNvCxnSpPr/>
            <p:nvPr/>
          </p:nvCxnSpPr>
          <p:spPr>
            <a:xfrm>
              <a:off x="10146030" y="1366627"/>
              <a:ext cx="190500" cy="0"/>
            </a:xfrm>
            <a:prstGeom prst="straightConnector1">
              <a:avLst/>
            </a:prstGeom>
            <a:noFill/>
            <a:ln cap="flat" cmpd="sng" w="28575">
              <a:solidFill>
                <a:srgbClr val="FAA75A"/>
              </a:solidFill>
              <a:prstDash val="solid"/>
              <a:miter lim="800000"/>
              <a:headEnd len="sm" w="sm" type="none"/>
              <a:tailEnd len="sm" w="sm" type="none"/>
            </a:ln>
          </p:spPr>
        </p:cxnSp>
      </p:grpSp>
      <p:sp>
        <p:nvSpPr>
          <p:cNvPr id="336" name="Google Shape;336;p14"/>
          <p:cNvSpPr/>
          <p:nvPr/>
        </p:nvSpPr>
        <p:spPr>
          <a:xfrm>
            <a:off x="5791807" y="4393393"/>
            <a:ext cx="182880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Parameter</a:t>
            </a:r>
            <a:endParaRPr sz="1600">
              <a:solidFill>
                <a:schemeClr val="lt1"/>
              </a:solidFill>
              <a:latin typeface="Consolas"/>
              <a:ea typeface="Consolas"/>
              <a:cs typeface="Consolas"/>
              <a:sym typeface="Consolas"/>
            </a:endParaRPr>
          </a:p>
        </p:txBody>
      </p:sp>
      <p:grpSp>
        <p:nvGrpSpPr>
          <p:cNvPr id="337" name="Google Shape;337;p14"/>
          <p:cNvGrpSpPr/>
          <p:nvPr/>
        </p:nvGrpSpPr>
        <p:grpSpPr>
          <a:xfrm>
            <a:off x="5626044" y="4789548"/>
            <a:ext cx="181826" cy="794530"/>
            <a:chOff x="9992361" y="817987"/>
            <a:chExt cx="344169" cy="1097280"/>
          </a:xfrm>
        </p:grpSpPr>
        <p:sp>
          <p:nvSpPr>
            <p:cNvPr id="338" name="Google Shape;338;p14"/>
            <p:cNvSpPr/>
            <p:nvPr/>
          </p:nvSpPr>
          <p:spPr>
            <a:xfrm>
              <a:off x="9992361" y="817987"/>
              <a:ext cx="142240" cy="1097280"/>
            </a:xfrm>
            <a:prstGeom prst="rightBracket">
              <a:avLst>
                <a:gd fmla="val 8333" name="adj"/>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39" name="Google Shape;339;p14"/>
            <p:cNvCxnSpPr/>
            <p:nvPr/>
          </p:nvCxnSpPr>
          <p:spPr>
            <a:xfrm>
              <a:off x="10146030" y="1366627"/>
              <a:ext cx="190500" cy="0"/>
            </a:xfrm>
            <a:prstGeom prst="straightConnector1">
              <a:avLst/>
            </a:prstGeom>
            <a:noFill/>
            <a:ln cap="flat" cmpd="sng" w="28575">
              <a:solidFill>
                <a:srgbClr val="A7BBCD"/>
              </a:solidFill>
              <a:prstDash val="solid"/>
              <a:miter lim="800000"/>
              <a:headEnd len="sm" w="sm" type="none"/>
              <a:tailEnd len="sm" w="sm" type="none"/>
            </a:ln>
          </p:spPr>
        </p:cxnSp>
      </p:grpSp>
      <p:sp>
        <p:nvSpPr>
          <p:cNvPr id="340" name="Google Shape;340;p14"/>
          <p:cNvSpPr/>
          <p:nvPr/>
        </p:nvSpPr>
        <p:spPr>
          <a:xfrm>
            <a:off x="5791807" y="5003933"/>
            <a:ext cx="1554480"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Local variables</a:t>
            </a:r>
            <a:endParaRPr sz="1600">
              <a:solidFill>
                <a:schemeClr val="lt1"/>
              </a:solidFill>
              <a:latin typeface="Consolas"/>
              <a:ea typeface="Consolas"/>
              <a:cs typeface="Consolas"/>
              <a:sym typeface="Consolas"/>
            </a:endParaRPr>
          </a:p>
        </p:txBody>
      </p:sp>
      <p:grpSp>
        <p:nvGrpSpPr>
          <p:cNvPr id="341" name="Google Shape;341;p14"/>
          <p:cNvGrpSpPr/>
          <p:nvPr/>
        </p:nvGrpSpPr>
        <p:grpSpPr>
          <a:xfrm>
            <a:off x="5626044" y="5640196"/>
            <a:ext cx="181826" cy="314324"/>
            <a:chOff x="9992361" y="817987"/>
            <a:chExt cx="344169" cy="1097280"/>
          </a:xfrm>
        </p:grpSpPr>
        <p:sp>
          <p:nvSpPr>
            <p:cNvPr id="342" name="Google Shape;342;p14"/>
            <p:cNvSpPr/>
            <p:nvPr/>
          </p:nvSpPr>
          <p:spPr>
            <a:xfrm>
              <a:off x="9992361" y="817987"/>
              <a:ext cx="142240" cy="1097280"/>
            </a:xfrm>
            <a:prstGeom prst="rightBracket">
              <a:avLst>
                <a:gd fmla="val 8333" name="adj"/>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43" name="Google Shape;343;p14"/>
            <p:cNvCxnSpPr/>
            <p:nvPr/>
          </p:nvCxnSpPr>
          <p:spPr>
            <a:xfrm>
              <a:off x="10146030" y="1366627"/>
              <a:ext cx="190500" cy="0"/>
            </a:xfrm>
            <a:prstGeom prst="straightConnector1">
              <a:avLst/>
            </a:prstGeom>
            <a:noFill/>
            <a:ln cap="flat" cmpd="sng" w="28575">
              <a:solidFill>
                <a:srgbClr val="A7BBCD"/>
              </a:solidFill>
              <a:prstDash val="solid"/>
              <a:miter lim="800000"/>
              <a:headEnd len="sm" w="sm" type="none"/>
              <a:tailEnd len="sm" w="sm" type="none"/>
            </a:ln>
          </p:spPr>
        </p:cxnSp>
      </p:grpSp>
      <p:sp>
        <p:nvSpPr>
          <p:cNvPr id="344" name="Google Shape;344;p14"/>
          <p:cNvSpPr/>
          <p:nvPr/>
        </p:nvSpPr>
        <p:spPr>
          <a:xfrm>
            <a:off x="5791807" y="5614478"/>
            <a:ext cx="1748276" cy="36576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600">
                <a:solidFill>
                  <a:schemeClr val="lt1"/>
                </a:solidFill>
                <a:latin typeface="Arial"/>
                <a:ea typeface="Arial"/>
                <a:cs typeface="Arial"/>
                <a:sym typeface="Arial"/>
              </a:rPr>
              <a:t>Pointer to previous function</a:t>
            </a:r>
            <a:endParaRPr sz="1600">
              <a:solidFill>
                <a:schemeClr val="lt1"/>
              </a:solidFill>
              <a:latin typeface="Consolas"/>
              <a:ea typeface="Consolas"/>
              <a:cs typeface="Consolas"/>
              <a:sym typeface="Consolas"/>
            </a:endParaRPr>
          </a:p>
        </p:txBody>
      </p:sp>
      <p:sp>
        <p:nvSpPr>
          <p:cNvPr id="345" name="Google Shape;345;p14"/>
          <p:cNvSpPr/>
          <p:nvPr/>
        </p:nvSpPr>
        <p:spPr>
          <a:xfrm>
            <a:off x="7665343" y="1615448"/>
            <a:ext cx="3917057" cy="1755922"/>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365750" lIns="182875" spcFirstLastPara="1" rIns="182875" wrap="square" tIns="0">
            <a:noAutofit/>
          </a:bodyPr>
          <a:lstStyle/>
          <a:p>
            <a:pPr indent="0" lvl="0" marL="0" marR="0" rtl="0" algn="l">
              <a:spcBef>
                <a:spcPts val="0"/>
              </a:spcBef>
              <a:spcAft>
                <a:spcPts val="0"/>
              </a:spcAft>
              <a:buNone/>
            </a:pPr>
            <a:r>
              <a:rPr b="1" lang="en-US" sz="1800">
                <a:solidFill>
                  <a:srgbClr val="000000"/>
                </a:solidFill>
                <a:latin typeface="Arial"/>
                <a:ea typeface="Arial"/>
                <a:cs typeface="Arial"/>
                <a:sym typeface="Arial"/>
              </a:rPr>
              <a:t>Size of a stack frame:</a:t>
            </a:r>
            <a:endParaRPr/>
          </a:p>
          <a:p>
            <a:pPr indent="0" lvl="0" marL="0" marR="0" rtl="0" algn="l">
              <a:spcBef>
                <a:spcPts val="0"/>
              </a:spcBef>
              <a:spcAft>
                <a:spcPts val="0"/>
              </a:spcAft>
              <a:buNone/>
            </a:pPr>
            <a:r>
              <a:rPr lang="en-US" sz="1800">
                <a:solidFill>
                  <a:srgbClr val="000000"/>
                </a:solidFill>
                <a:latin typeface="Arial"/>
                <a:ea typeface="Arial"/>
                <a:cs typeface="Arial"/>
                <a:sym typeface="Arial"/>
              </a:rPr>
              <a:t>The size of any variables declared, plus pointers to previous functions, plus the size of parameters</a:t>
            </a:r>
            <a:endParaRPr/>
          </a:p>
        </p:txBody>
      </p:sp>
      <p:sp>
        <p:nvSpPr>
          <p:cNvPr id="346" name="Google Shape;346;p14"/>
          <p:cNvSpPr/>
          <p:nvPr/>
        </p:nvSpPr>
        <p:spPr>
          <a:xfrm>
            <a:off x="7665343" y="3635200"/>
            <a:ext cx="3917057" cy="1093241"/>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The size is determined by the compiler during the build process.</a:t>
            </a:r>
            <a:endParaRPr/>
          </a:p>
        </p:txBody>
      </p:sp>
      <p:sp>
        <p:nvSpPr>
          <p:cNvPr id="347" name="Google Shape;347;p14"/>
          <p:cNvSpPr/>
          <p:nvPr/>
        </p:nvSpPr>
        <p:spPr>
          <a:xfrm>
            <a:off x="7665343" y="4992271"/>
            <a:ext cx="3917057" cy="1093241"/>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At runtime, these stack frames get pushed or popped.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500"/>
                                        <p:tgtEl>
                                          <p:spTgt spid="3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5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7"/>
                                        </p:tgtEl>
                                        <p:attrNameLst>
                                          <p:attrName>style.visibility</p:attrName>
                                        </p:attrNameLst>
                                      </p:cBhvr>
                                      <p:to>
                                        <p:strVal val="visible"/>
                                      </p:to>
                                    </p:set>
                                    <p:animEffect filter="fade" transition="in">
                                      <p:cBhvr>
                                        <p:cTn dur="500"/>
                                        <p:tgtEl>
                                          <p:spTgt spid="3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52" name="Shape 352"/>
        <p:cNvGrpSpPr/>
        <p:nvPr/>
      </p:nvGrpSpPr>
      <p:grpSpPr>
        <a:xfrm>
          <a:off x="0" y="0"/>
          <a:ext cx="0" cy="0"/>
          <a:chOff x="0" y="0"/>
          <a:chExt cx="0" cy="0"/>
        </a:xfrm>
      </p:grpSpPr>
      <p:sp>
        <p:nvSpPr>
          <p:cNvPr id="353" name="Google Shape;353;p15"/>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Frame Visualized</a:t>
            </a:r>
            <a:endParaRPr>
              <a:solidFill>
                <a:schemeClr val="lt1"/>
              </a:solidFill>
              <a:latin typeface="Consolas"/>
              <a:ea typeface="Consolas"/>
              <a:cs typeface="Consolas"/>
              <a:sym typeface="Consolas"/>
            </a:endParaRPr>
          </a:p>
        </p:txBody>
      </p:sp>
      <p:sp>
        <p:nvSpPr>
          <p:cNvPr id="354" name="Google Shape;354;p15"/>
          <p:cNvSpPr/>
          <p:nvPr/>
        </p:nvSpPr>
        <p:spPr>
          <a:xfrm>
            <a:off x="2476819" y="5609923"/>
            <a:ext cx="3116428" cy="374869"/>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Previous function address</a:t>
            </a:r>
            <a:endParaRPr/>
          </a:p>
        </p:txBody>
      </p:sp>
      <p:sp>
        <p:nvSpPr>
          <p:cNvPr id="355" name="Google Shape;355;p15"/>
          <p:cNvSpPr/>
          <p:nvPr/>
        </p:nvSpPr>
        <p:spPr>
          <a:xfrm>
            <a:off x="2476819" y="4761451"/>
            <a:ext cx="3116428" cy="283575"/>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x (5)</a:t>
            </a:r>
            <a:endParaRPr/>
          </a:p>
        </p:txBody>
      </p:sp>
      <p:sp>
        <p:nvSpPr>
          <p:cNvPr id="356" name="Google Shape;356;p15"/>
          <p:cNvSpPr/>
          <p:nvPr/>
        </p:nvSpPr>
        <p:spPr>
          <a:xfrm>
            <a:off x="2476819" y="5045025"/>
            <a:ext cx="3116428" cy="283575"/>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y (10)</a:t>
            </a:r>
            <a:endParaRPr/>
          </a:p>
        </p:txBody>
      </p:sp>
      <p:sp>
        <p:nvSpPr>
          <p:cNvPr id="357" name="Google Shape;357;p15"/>
          <p:cNvSpPr/>
          <p:nvPr/>
        </p:nvSpPr>
        <p:spPr>
          <a:xfrm>
            <a:off x="2476819" y="5328600"/>
            <a:ext cx="3116428" cy="283575"/>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z (12)</a:t>
            </a:r>
            <a:endParaRPr/>
          </a:p>
        </p:txBody>
      </p:sp>
      <p:sp>
        <p:nvSpPr>
          <p:cNvPr id="358" name="Google Shape;358;p15"/>
          <p:cNvSpPr/>
          <p:nvPr/>
        </p:nvSpPr>
        <p:spPr>
          <a:xfrm>
            <a:off x="2476819" y="4016225"/>
            <a:ext cx="3116428" cy="374869"/>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Previous function address</a:t>
            </a:r>
            <a:endParaRPr/>
          </a:p>
        </p:txBody>
      </p:sp>
      <p:sp>
        <p:nvSpPr>
          <p:cNvPr id="359" name="Google Shape;359;p15"/>
          <p:cNvSpPr/>
          <p:nvPr/>
        </p:nvSpPr>
        <p:spPr>
          <a:xfrm>
            <a:off x="2476819" y="3453587"/>
            <a:ext cx="3116428" cy="283575"/>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ptr</a:t>
            </a:r>
            <a:endParaRPr sz="1600">
              <a:solidFill>
                <a:schemeClr val="dk1"/>
              </a:solidFill>
              <a:latin typeface="Consolas"/>
              <a:ea typeface="Consolas"/>
              <a:cs typeface="Consolas"/>
              <a:sym typeface="Consolas"/>
            </a:endParaRPr>
          </a:p>
        </p:txBody>
      </p:sp>
      <p:sp>
        <p:nvSpPr>
          <p:cNvPr id="360" name="Google Shape;360;p15"/>
          <p:cNvSpPr/>
          <p:nvPr/>
        </p:nvSpPr>
        <p:spPr>
          <a:xfrm>
            <a:off x="2476819" y="3734906"/>
            <a:ext cx="3116428" cy="283575"/>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pi (3.14f)</a:t>
            </a:r>
            <a:endParaRPr/>
          </a:p>
        </p:txBody>
      </p:sp>
      <p:sp>
        <p:nvSpPr>
          <p:cNvPr id="361" name="Google Shape;361;p15"/>
          <p:cNvSpPr/>
          <p:nvPr/>
        </p:nvSpPr>
        <p:spPr>
          <a:xfrm>
            <a:off x="2476819" y="4388838"/>
            <a:ext cx="3116428" cy="374869"/>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count = 10</a:t>
            </a:r>
            <a:endParaRPr/>
          </a:p>
        </p:txBody>
      </p:sp>
      <p:sp>
        <p:nvSpPr>
          <p:cNvPr id="362" name="Google Shape;362;p15"/>
          <p:cNvSpPr/>
          <p:nvPr/>
        </p:nvSpPr>
        <p:spPr>
          <a:xfrm>
            <a:off x="2476819" y="2335748"/>
            <a:ext cx="3116428" cy="374869"/>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Previous function address</a:t>
            </a:r>
            <a:endParaRPr/>
          </a:p>
        </p:txBody>
      </p:sp>
      <p:cxnSp>
        <p:nvCxnSpPr>
          <p:cNvPr id="363" name="Google Shape;363;p15"/>
          <p:cNvCxnSpPr/>
          <p:nvPr/>
        </p:nvCxnSpPr>
        <p:spPr>
          <a:xfrm flipH="1" rot="10800000">
            <a:off x="5593247" y="1794752"/>
            <a:ext cx="126516" cy="1"/>
          </a:xfrm>
          <a:prstGeom prst="straightConnector1">
            <a:avLst/>
          </a:prstGeom>
          <a:noFill/>
          <a:ln cap="flat" cmpd="sng" w="19050">
            <a:solidFill>
              <a:srgbClr val="D3DDE5"/>
            </a:solidFill>
            <a:prstDash val="solid"/>
            <a:miter lim="800000"/>
            <a:headEnd len="sm" w="sm" type="none"/>
            <a:tailEnd len="sm" w="sm" type="none"/>
          </a:ln>
        </p:spPr>
      </p:cxnSp>
      <p:sp>
        <p:nvSpPr>
          <p:cNvPr id="364" name="Google Shape;364;p15"/>
          <p:cNvSpPr/>
          <p:nvPr/>
        </p:nvSpPr>
        <p:spPr>
          <a:xfrm>
            <a:off x="2476819" y="1787609"/>
            <a:ext cx="3116428" cy="550395"/>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Local variables (if any)</a:t>
            </a:r>
            <a:endParaRPr/>
          </a:p>
        </p:txBody>
      </p:sp>
      <p:sp>
        <p:nvSpPr>
          <p:cNvPr id="365" name="Google Shape;365;p15"/>
          <p:cNvSpPr/>
          <p:nvPr/>
        </p:nvSpPr>
        <p:spPr>
          <a:xfrm>
            <a:off x="2476819" y="3080974"/>
            <a:ext cx="3116428" cy="374869"/>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pi</a:t>
            </a:r>
            <a:endParaRPr/>
          </a:p>
        </p:txBody>
      </p:sp>
      <p:sp>
        <p:nvSpPr>
          <p:cNvPr id="366" name="Google Shape;366;p15"/>
          <p:cNvSpPr/>
          <p:nvPr/>
        </p:nvSpPr>
        <p:spPr>
          <a:xfrm>
            <a:off x="2476819" y="2708361"/>
            <a:ext cx="3116428" cy="374869"/>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Consolas"/>
                <a:ea typeface="Consolas"/>
                <a:cs typeface="Consolas"/>
                <a:sym typeface="Consolas"/>
              </a:rPr>
              <a:t>ptr</a:t>
            </a:r>
            <a:endParaRPr sz="1600">
              <a:solidFill>
                <a:schemeClr val="dk1"/>
              </a:solidFill>
              <a:latin typeface="Consolas"/>
              <a:ea typeface="Consolas"/>
              <a:cs typeface="Consolas"/>
              <a:sym typeface="Consolas"/>
            </a:endParaRPr>
          </a:p>
        </p:txBody>
      </p:sp>
      <p:sp>
        <p:nvSpPr>
          <p:cNvPr id="367" name="Google Shape;367;p15"/>
          <p:cNvSpPr/>
          <p:nvPr/>
        </p:nvSpPr>
        <p:spPr>
          <a:xfrm>
            <a:off x="282320" y="2247997"/>
            <a:ext cx="1920240" cy="731520"/>
          </a:xfrm>
          <a:prstGeom prst="rect">
            <a:avLst/>
          </a:prstGeom>
          <a:noFill/>
          <a:ln cap="flat" cmpd="sng" w="28575">
            <a:solidFill>
              <a:srgbClr val="92A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Frame for </a:t>
            </a:r>
            <a:r>
              <a:rPr lang="en-US" sz="1600">
                <a:solidFill>
                  <a:schemeClr val="lt1"/>
                </a:solidFill>
                <a:latin typeface="Consolas"/>
                <a:ea typeface="Consolas"/>
                <a:cs typeface="Consolas"/>
                <a:sym typeface="Consolas"/>
              </a:rPr>
              <a:t>OtherFunction()</a:t>
            </a:r>
            <a:endParaRPr/>
          </a:p>
        </p:txBody>
      </p:sp>
      <p:sp>
        <p:nvSpPr>
          <p:cNvPr id="368" name="Google Shape;368;p15"/>
          <p:cNvSpPr/>
          <p:nvPr/>
        </p:nvSpPr>
        <p:spPr>
          <a:xfrm>
            <a:off x="282320" y="3829029"/>
            <a:ext cx="1920239" cy="573912"/>
          </a:xfrm>
          <a:prstGeom prst="rect">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Frame for </a:t>
            </a:r>
            <a:r>
              <a:rPr lang="en-US" sz="1800">
                <a:solidFill>
                  <a:schemeClr val="lt1"/>
                </a:solidFill>
                <a:latin typeface="Consolas"/>
                <a:ea typeface="Consolas"/>
                <a:cs typeface="Consolas"/>
                <a:sym typeface="Consolas"/>
              </a:rPr>
              <a:t>Bar()</a:t>
            </a:r>
            <a:endParaRPr/>
          </a:p>
        </p:txBody>
      </p:sp>
      <p:sp>
        <p:nvSpPr>
          <p:cNvPr id="369" name="Google Shape;369;p15"/>
          <p:cNvSpPr/>
          <p:nvPr/>
        </p:nvSpPr>
        <p:spPr>
          <a:xfrm>
            <a:off x="282320" y="5183133"/>
            <a:ext cx="1908809" cy="385666"/>
          </a:xfrm>
          <a:prstGeom prst="rect">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Frame for </a:t>
            </a:r>
            <a:r>
              <a:rPr lang="en-US" sz="1800">
                <a:solidFill>
                  <a:schemeClr val="lt1"/>
                </a:solidFill>
                <a:latin typeface="Consolas"/>
                <a:ea typeface="Consolas"/>
                <a:cs typeface="Consolas"/>
                <a:sym typeface="Consolas"/>
              </a:rPr>
              <a:t>Foo()</a:t>
            </a:r>
            <a:endParaRPr/>
          </a:p>
        </p:txBody>
      </p:sp>
      <p:grpSp>
        <p:nvGrpSpPr>
          <p:cNvPr id="370" name="Google Shape;370;p15"/>
          <p:cNvGrpSpPr/>
          <p:nvPr/>
        </p:nvGrpSpPr>
        <p:grpSpPr>
          <a:xfrm flipH="1">
            <a:off x="2213838" y="1798514"/>
            <a:ext cx="243990" cy="1630485"/>
            <a:chOff x="9992361" y="817987"/>
            <a:chExt cx="344169" cy="1097280"/>
          </a:xfrm>
        </p:grpSpPr>
        <p:sp>
          <p:nvSpPr>
            <p:cNvPr id="371" name="Google Shape;371;p15"/>
            <p:cNvSpPr/>
            <p:nvPr/>
          </p:nvSpPr>
          <p:spPr>
            <a:xfrm>
              <a:off x="9992361" y="817987"/>
              <a:ext cx="142240" cy="1097280"/>
            </a:xfrm>
            <a:prstGeom prst="rightBracket">
              <a:avLst>
                <a:gd fmla="val 8333" name="adj"/>
              </a:avLst>
            </a:prstGeom>
            <a:noFill/>
            <a:ln cap="flat" cmpd="sng" w="28575">
              <a:solidFill>
                <a:srgbClr val="92A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72" name="Google Shape;372;p15"/>
            <p:cNvCxnSpPr/>
            <p:nvPr/>
          </p:nvCxnSpPr>
          <p:spPr>
            <a:xfrm>
              <a:off x="10146030" y="1366627"/>
              <a:ext cx="190500" cy="0"/>
            </a:xfrm>
            <a:prstGeom prst="straightConnector1">
              <a:avLst/>
            </a:prstGeom>
            <a:noFill/>
            <a:ln cap="flat" cmpd="sng" w="28575">
              <a:solidFill>
                <a:srgbClr val="92AFFF"/>
              </a:solidFill>
              <a:prstDash val="solid"/>
              <a:miter lim="800000"/>
              <a:headEnd len="sm" w="sm" type="none"/>
              <a:tailEnd len="sm" w="sm" type="none"/>
            </a:ln>
          </p:spPr>
        </p:cxnSp>
      </p:grpSp>
      <p:grpSp>
        <p:nvGrpSpPr>
          <p:cNvPr id="373" name="Google Shape;373;p15"/>
          <p:cNvGrpSpPr/>
          <p:nvPr/>
        </p:nvGrpSpPr>
        <p:grpSpPr>
          <a:xfrm flipH="1">
            <a:off x="2213837" y="3493281"/>
            <a:ext cx="243990" cy="1245408"/>
            <a:chOff x="9992361" y="817987"/>
            <a:chExt cx="344169" cy="1097280"/>
          </a:xfrm>
        </p:grpSpPr>
        <p:sp>
          <p:nvSpPr>
            <p:cNvPr id="374" name="Google Shape;374;p15"/>
            <p:cNvSpPr/>
            <p:nvPr/>
          </p:nvSpPr>
          <p:spPr>
            <a:xfrm>
              <a:off x="9992361" y="817987"/>
              <a:ext cx="142240" cy="1097280"/>
            </a:xfrm>
            <a:prstGeom prst="rightBracket">
              <a:avLst>
                <a:gd fmla="val 8333" name="adj"/>
              </a:avLst>
            </a:prstGeom>
            <a:noFill/>
            <a:ln cap="flat" cmpd="sng" w="28575">
              <a:solidFill>
                <a:srgbClr val="FAA75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75" name="Google Shape;375;p15"/>
            <p:cNvCxnSpPr/>
            <p:nvPr/>
          </p:nvCxnSpPr>
          <p:spPr>
            <a:xfrm>
              <a:off x="10146030" y="1366627"/>
              <a:ext cx="190500" cy="0"/>
            </a:xfrm>
            <a:prstGeom prst="straightConnector1">
              <a:avLst/>
            </a:prstGeom>
            <a:noFill/>
            <a:ln cap="flat" cmpd="sng" w="28575">
              <a:solidFill>
                <a:srgbClr val="FAA75A"/>
              </a:solidFill>
              <a:prstDash val="solid"/>
              <a:miter lim="800000"/>
              <a:headEnd len="sm" w="sm" type="none"/>
              <a:tailEnd len="sm" w="sm" type="none"/>
            </a:ln>
          </p:spPr>
        </p:cxnSp>
      </p:grpSp>
      <p:grpSp>
        <p:nvGrpSpPr>
          <p:cNvPr id="376" name="Google Shape;376;p15"/>
          <p:cNvGrpSpPr/>
          <p:nvPr/>
        </p:nvGrpSpPr>
        <p:grpSpPr>
          <a:xfrm flipH="1">
            <a:off x="2213836" y="4794049"/>
            <a:ext cx="243990" cy="1163835"/>
            <a:chOff x="9992361" y="817987"/>
            <a:chExt cx="344169" cy="1097280"/>
          </a:xfrm>
        </p:grpSpPr>
        <p:sp>
          <p:nvSpPr>
            <p:cNvPr id="377" name="Google Shape;377;p15"/>
            <p:cNvSpPr/>
            <p:nvPr/>
          </p:nvSpPr>
          <p:spPr>
            <a:xfrm>
              <a:off x="9992361" y="817987"/>
              <a:ext cx="142240" cy="1097280"/>
            </a:xfrm>
            <a:prstGeom prst="rightBracket">
              <a:avLst>
                <a:gd fmla="val 8333" name="adj"/>
              </a:avLst>
            </a:prstGeom>
            <a:noFill/>
            <a:ln cap="flat" cmpd="sng" w="28575">
              <a:solidFill>
                <a:srgbClr val="A7BBC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378" name="Google Shape;378;p15"/>
            <p:cNvCxnSpPr/>
            <p:nvPr/>
          </p:nvCxnSpPr>
          <p:spPr>
            <a:xfrm>
              <a:off x="10146030" y="1366627"/>
              <a:ext cx="190500" cy="0"/>
            </a:xfrm>
            <a:prstGeom prst="straightConnector1">
              <a:avLst/>
            </a:prstGeom>
            <a:noFill/>
            <a:ln cap="flat" cmpd="sng" w="28575">
              <a:solidFill>
                <a:srgbClr val="A7BBCD"/>
              </a:solidFill>
              <a:prstDash val="solid"/>
              <a:miter lim="800000"/>
              <a:headEnd len="sm" w="sm" type="none"/>
              <a:tailEnd len="sm" w="sm" type="none"/>
            </a:ln>
          </p:spPr>
        </p:cxnSp>
      </p:grpSp>
      <p:sp>
        <p:nvSpPr>
          <p:cNvPr id="379" name="Google Shape;379;p15"/>
          <p:cNvSpPr/>
          <p:nvPr/>
        </p:nvSpPr>
        <p:spPr>
          <a:xfrm>
            <a:off x="5719763" y="1566152"/>
            <a:ext cx="1737360" cy="457200"/>
          </a:xfrm>
          <a:prstGeom prst="rect">
            <a:avLst/>
          </a:prstGeom>
          <a:noFill/>
          <a:ln cap="flat" cmpd="sng" w="28575">
            <a:solidFill>
              <a:srgbClr val="D3DDE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Stack pointer</a:t>
            </a:r>
            <a:endParaRPr/>
          </a:p>
        </p:txBody>
      </p:sp>
      <p:cxnSp>
        <p:nvCxnSpPr>
          <p:cNvPr id="380" name="Google Shape;380;p15"/>
          <p:cNvCxnSpPr/>
          <p:nvPr/>
        </p:nvCxnSpPr>
        <p:spPr>
          <a:xfrm flipH="1" rot="10800000">
            <a:off x="5593247" y="3467072"/>
            <a:ext cx="126516" cy="1"/>
          </a:xfrm>
          <a:prstGeom prst="straightConnector1">
            <a:avLst/>
          </a:prstGeom>
          <a:noFill/>
          <a:ln cap="flat" cmpd="sng" w="19050">
            <a:solidFill>
              <a:srgbClr val="D3DDE5"/>
            </a:solidFill>
            <a:prstDash val="solid"/>
            <a:miter lim="800000"/>
            <a:headEnd len="sm" w="sm" type="none"/>
            <a:tailEnd len="sm" w="sm" type="none"/>
          </a:ln>
        </p:spPr>
      </p:cxnSp>
      <p:sp>
        <p:nvSpPr>
          <p:cNvPr id="381" name="Google Shape;381;p15"/>
          <p:cNvSpPr/>
          <p:nvPr/>
        </p:nvSpPr>
        <p:spPr>
          <a:xfrm>
            <a:off x="5719763" y="3238472"/>
            <a:ext cx="1737360" cy="457200"/>
          </a:xfrm>
          <a:prstGeom prst="rect">
            <a:avLst/>
          </a:prstGeom>
          <a:noFill/>
          <a:ln cap="flat" cmpd="sng" w="28575">
            <a:solidFill>
              <a:srgbClr val="D3DDE5"/>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Stack pointer</a:t>
            </a:r>
            <a:endParaRPr/>
          </a:p>
        </p:txBody>
      </p:sp>
      <p:sp>
        <p:nvSpPr>
          <p:cNvPr id="382" name="Google Shape;382;p15"/>
          <p:cNvSpPr/>
          <p:nvPr/>
        </p:nvSpPr>
        <p:spPr>
          <a:xfrm>
            <a:off x="7665343" y="1551071"/>
            <a:ext cx="3917057" cy="82296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9142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A </a:t>
            </a:r>
            <a:r>
              <a:rPr b="1" lang="en-US" sz="1800">
                <a:solidFill>
                  <a:schemeClr val="accent2"/>
                </a:solidFill>
                <a:latin typeface="Arial"/>
                <a:ea typeface="Arial"/>
                <a:cs typeface="Arial"/>
                <a:sym typeface="Arial"/>
              </a:rPr>
              <a:t>stack pointer </a:t>
            </a:r>
            <a:r>
              <a:rPr lang="en-US" sz="1800">
                <a:solidFill>
                  <a:srgbClr val="000000"/>
                </a:solidFill>
                <a:latin typeface="Arial"/>
                <a:ea typeface="Arial"/>
                <a:cs typeface="Arial"/>
                <a:sym typeface="Arial"/>
              </a:rPr>
              <a:t>points to the current stack frame.</a:t>
            </a:r>
            <a:endParaRPr/>
          </a:p>
        </p:txBody>
      </p:sp>
      <p:sp>
        <p:nvSpPr>
          <p:cNvPr id="383" name="Google Shape;383;p15"/>
          <p:cNvSpPr/>
          <p:nvPr/>
        </p:nvSpPr>
        <p:spPr>
          <a:xfrm>
            <a:off x="7665343" y="3218629"/>
            <a:ext cx="3917057" cy="118872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The pointer moves to different addresses as functions are called (or as they end).</a:t>
            </a:r>
            <a:endParaRPr/>
          </a:p>
        </p:txBody>
      </p:sp>
      <p:sp>
        <p:nvSpPr>
          <p:cNvPr id="384" name="Google Shape;384;p15"/>
          <p:cNvSpPr/>
          <p:nvPr/>
        </p:nvSpPr>
        <p:spPr>
          <a:xfrm>
            <a:off x="7665343" y="4535289"/>
            <a:ext cx="3917057" cy="1093241"/>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Moving this pointer is very fast, and takes almost no time at all</a:t>
            </a:r>
            <a:endParaRPr sz="18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500"/>
                                        <p:tgtEl>
                                          <p:spTgt spid="363"/>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5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500"/>
                                        <p:tgtEl>
                                          <p:spTgt spid="383"/>
                                        </p:tgtEl>
                                      </p:cBhvr>
                                    </p:animEffect>
                                  </p:childTnLst>
                                </p:cTn>
                              </p:par>
                            </p:childTnLst>
                          </p:cTn>
                        </p:par>
                        <p:par>
                          <p:cTn fill="hold">
                            <p:stCondLst>
                              <p:cond delay="500"/>
                            </p:stCondLst>
                            <p:childTnLst>
                              <p:par>
                                <p:cTn fill="hold" nodeType="afterEffect" presetClass="exit" presetID="1" presetSubtype="0">
                                  <p:stCondLst>
                                    <p:cond delay="0"/>
                                  </p:stCondLst>
                                  <p:childTnLst>
                                    <p:set>
                                      <p:cBhvr>
                                        <p:cTn dur="1" fill="hold">
                                          <p:stCondLst>
                                            <p:cond delay="1"/>
                                          </p:stCondLst>
                                        </p:cTn>
                                        <p:tgtEl>
                                          <p:spTgt spid="36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379"/>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500"/>
                                        <p:tgtEl>
                                          <p:spTgt spid="3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9" name="Shape 389"/>
        <p:cNvGrpSpPr/>
        <p:nvPr/>
      </p:nvGrpSpPr>
      <p:grpSpPr>
        <a:xfrm>
          <a:off x="0" y="0"/>
          <a:ext cx="0" cy="0"/>
          <a:chOff x="0" y="0"/>
          <a:chExt cx="0" cy="0"/>
        </a:xfrm>
      </p:grpSpPr>
      <p:sp>
        <p:nvSpPr>
          <p:cNvPr id="390" name="Google Shape;390;p16"/>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Memory Allocations May Be Reversed</a:t>
            </a:r>
            <a:endParaRPr>
              <a:solidFill>
                <a:schemeClr val="lt1"/>
              </a:solidFill>
              <a:latin typeface="Consolas"/>
              <a:ea typeface="Consolas"/>
              <a:cs typeface="Consolas"/>
              <a:sym typeface="Consolas"/>
            </a:endParaRPr>
          </a:p>
        </p:txBody>
      </p:sp>
      <p:sp>
        <p:nvSpPr>
          <p:cNvPr id="391" name="Google Shape;391;p16"/>
          <p:cNvSpPr/>
          <p:nvPr/>
        </p:nvSpPr>
        <p:spPr>
          <a:xfrm>
            <a:off x="7665342" y="1962551"/>
            <a:ext cx="3931920" cy="91440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We may think of a stack as growing “up” (i.e., stacking books).</a:t>
            </a:r>
            <a:endParaRPr/>
          </a:p>
        </p:txBody>
      </p:sp>
      <p:sp>
        <p:nvSpPr>
          <p:cNvPr id="392" name="Google Shape;392;p16"/>
          <p:cNvSpPr/>
          <p:nvPr/>
        </p:nvSpPr>
        <p:spPr>
          <a:xfrm>
            <a:off x="609600" y="1962551"/>
            <a:ext cx="4005072" cy="651597"/>
          </a:xfrm>
          <a:prstGeom prst="rect">
            <a:avLst/>
          </a:prstGeom>
          <a:solidFill>
            <a:srgbClr val="7CF07C"/>
          </a:solidFill>
          <a:ln cap="flat" cmpd="sng" w="12700">
            <a:solidFill>
              <a:srgbClr val="0B63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393" name="Google Shape;393;p16"/>
          <p:cNvSpPr/>
          <p:nvPr/>
        </p:nvSpPr>
        <p:spPr>
          <a:xfrm>
            <a:off x="609600" y="2610992"/>
            <a:ext cx="4005072" cy="1655026"/>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Initialize()</a:t>
            </a:r>
            <a:endParaRPr/>
          </a:p>
        </p:txBody>
      </p:sp>
      <p:sp>
        <p:nvSpPr>
          <p:cNvPr id="394" name="Google Shape;394;p16"/>
          <p:cNvSpPr/>
          <p:nvPr/>
        </p:nvSpPr>
        <p:spPr>
          <a:xfrm>
            <a:off x="609600" y="4281148"/>
            <a:ext cx="4005072" cy="366319"/>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LoadModels()</a:t>
            </a:r>
            <a:endParaRPr/>
          </a:p>
        </p:txBody>
      </p:sp>
      <p:sp>
        <p:nvSpPr>
          <p:cNvPr id="395" name="Google Shape;395;p16"/>
          <p:cNvSpPr/>
          <p:nvPr/>
        </p:nvSpPr>
        <p:spPr>
          <a:xfrm>
            <a:off x="609600" y="4662597"/>
            <a:ext cx="4005072" cy="1093241"/>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LoadEnvironmentModels()</a:t>
            </a:r>
            <a:endParaRPr/>
          </a:p>
        </p:txBody>
      </p:sp>
      <p:sp>
        <p:nvSpPr>
          <p:cNvPr id="396" name="Google Shape;396;p16"/>
          <p:cNvSpPr/>
          <p:nvPr/>
        </p:nvSpPr>
        <p:spPr>
          <a:xfrm>
            <a:off x="4614672" y="1962551"/>
            <a:ext cx="2720023" cy="457200"/>
          </a:xfrm>
          <a:prstGeom prst="rect">
            <a:avLst/>
          </a:prstGeom>
          <a:noFill/>
          <a:ln>
            <a:noFill/>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High Memory Address</a:t>
            </a:r>
            <a:endParaRPr/>
          </a:p>
        </p:txBody>
      </p:sp>
      <p:sp>
        <p:nvSpPr>
          <p:cNvPr id="397" name="Google Shape;397;p16"/>
          <p:cNvSpPr/>
          <p:nvPr/>
        </p:nvSpPr>
        <p:spPr>
          <a:xfrm>
            <a:off x="4614672" y="5298638"/>
            <a:ext cx="2720023" cy="457200"/>
          </a:xfrm>
          <a:prstGeom prst="rect">
            <a:avLst/>
          </a:prstGeom>
          <a:noFill/>
          <a:ln>
            <a:noFill/>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Low Memory Address</a:t>
            </a:r>
            <a:endParaRPr/>
          </a:p>
        </p:txBody>
      </p:sp>
      <p:sp>
        <p:nvSpPr>
          <p:cNvPr id="398" name="Google Shape;398;p16"/>
          <p:cNvSpPr/>
          <p:nvPr/>
        </p:nvSpPr>
        <p:spPr>
          <a:xfrm>
            <a:off x="4761833" y="2465570"/>
            <a:ext cx="622300" cy="2787249"/>
          </a:xfrm>
          <a:prstGeom prst="downArrow">
            <a:avLst>
              <a:gd fmla="val 50000" name="adj1"/>
              <a:gd fmla="val 50000" name="adj2"/>
            </a:avLst>
          </a:prstGeom>
          <a:solidFill>
            <a:schemeClr val="accen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99" name="Google Shape;399;p16"/>
          <p:cNvSpPr/>
          <p:nvPr/>
        </p:nvSpPr>
        <p:spPr>
          <a:xfrm>
            <a:off x="7665342" y="3401995"/>
            <a:ext cx="3931920" cy="91440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In practice it </a:t>
            </a:r>
            <a:r>
              <a:rPr b="1" lang="en-US" sz="1800">
                <a:solidFill>
                  <a:srgbClr val="000000"/>
                </a:solidFill>
                <a:latin typeface="Arial"/>
                <a:ea typeface="Arial"/>
                <a:cs typeface="Arial"/>
                <a:sym typeface="Arial"/>
              </a:rPr>
              <a:t>may</a:t>
            </a:r>
            <a:r>
              <a:rPr lang="en-US" sz="1800">
                <a:solidFill>
                  <a:srgbClr val="000000"/>
                </a:solidFill>
                <a:latin typeface="Arial"/>
                <a:ea typeface="Arial"/>
                <a:cs typeface="Arial"/>
                <a:sym typeface="Arial"/>
              </a:rPr>
              <a:t> be the opposite:</a:t>
            </a:r>
            <a:endParaRPr/>
          </a:p>
          <a:p>
            <a:pPr indent="0" lvl="0" marL="0" marR="0" rtl="0" algn="l">
              <a:spcBef>
                <a:spcPts val="0"/>
              </a:spcBef>
              <a:spcAft>
                <a:spcPts val="0"/>
              </a:spcAft>
              <a:buNone/>
            </a:pPr>
            <a:r>
              <a:rPr lang="en-US" sz="1800">
                <a:solidFill>
                  <a:srgbClr val="000000"/>
                </a:solidFill>
                <a:latin typeface="Arial"/>
                <a:ea typeface="Arial"/>
                <a:cs typeface="Arial"/>
                <a:sym typeface="Arial"/>
              </a:rPr>
              <a:t>the stack grows “down”.</a:t>
            </a:r>
            <a:endParaRPr/>
          </a:p>
        </p:txBody>
      </p:sp>
      <p:sp>
        <p:nvSpPr>
          <p:cNvPr id="400" name="Google Shape;400;p16"/>
          <p:cNvSpPr/>
          <p:nvPr/>
        </p:nvSpPr>
        <p:spPr>
          <a:xfrm>
            <a:off x="7665342" y="4841438"/>
            <a:ext cx="3931920" cy="91440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Subsequent frames are added to lower addresses.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9"/>
                                        </p:tgtEl>
                                        <p:attrNameLst>
                                          <p:attrName>style.visibility</p:attrName>
                                        </p:attrNameLst>
                                      </p:cBhvr>
                                      <p:to>
                                        <p:strVal val="visible"/>
                                      </p:to>
                                    </p:set>
                                    <p:animEffect filter="fade" transition="in">
                                      <p:cBhvr>
                                        <p:cTn dur="500"/>
                                        <p:tgtEl>
                                          <p:spTgt spid="3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500"/>
                                        <p:tgtEl>
                                          <p:spTgt spid="4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05" name="Shape 405"/>
        <p:cNvGrpSpPr/>
        <p:nvPr/>
      </p:nvGrpSpPr>
      <p:grpSpPr>
        <a:xfrm>
          <a:off x="0" y="0"/>
          <a:ext cx="0" cy="0"/>
          <a:chOff x="0" y="0"/>
          <a:chExt cx="0" cy="0"/>
        </a:xfrm>
      </p:grpSpPr>
      <p:sp>
        <p:nvSpPr>
          <p:cNvPr id="406" name="Google Shape;406;p17"/>
          <p:cNvSpPr txBox="1"/>
          <p:nvPr>
            <p:ph type="title"/>
          </p:nvPr>
        </p:nvSpPr>
        <p:spPr>
          <a:xfrm>
            <a:off x="612648" y="555163"/>
            <a:ext cx="6576502"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Memory Is Limited</a:t>
            </a:r>
            <a:endParaRPr/>
          </a:p>
        </p:txBody>
      </p:sp>
      <p:sp>
        <p:nvSpPr>
          <p:cNvPr id="407" name="Google Shape;407;p17"/>
          <p:cNvSpPr txBox="1"/>
          <p:nvPr/>
        </p:nvSpPr>
        <p:spPr>
          <a:xfrm>
            <a:off x="1021479" y="1661755"/>
            <a:ext cx="6309360"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Depends on the operating system, possibly compiler settings</a:t>
            </a:r>
            <a:endParaRPr/>
          </a:p>
        </p:txBody>
      </p:sp>
      <p:pic>
        <p:nvPicPr>
          <p:cNvPr id="408" name="Google Shape;408;p17"/>
          <p:cNvPicPr preferRelativeResize="0"/>
          <p:nvPr/>
        </p:nvPicPr>
        <p:blipFill rotWithShape="1">
          <a:blip r:embed="rId3">
            <a:alphaModFix/>
          </a:blip>
          <a:srcRect b="0" l="0" r="0" t="0"/>
          <a:stretch/>
        </p:blipFill>
        <p:spPr>
          <a:xfrm>
            <a:off x="612648" y="1849101"/>
            <a:ext cx="333196" cy="333196"/>
          </a:xfrm>
          <a:prstGeom prst="rect">
            <a:avLst/>
          </a:prstGeom>
          <a:noFill/>
          <a:ln>
            <a:noFill/>
          </a:ln>
        </p:spPr>
      </p:pic>
      <p:sp>
        <p:nvSpPr>
          <p:cNvPr id="409" name="Google Shape;409;p17"/>
          <p:cNvSpPr txBox="1"/>
          <p:nvPr/>
        </p:nvSpPr>
        <p:spPr>
          <a:xfrm>
            <a:off x="1021479" y="4688732"/>
            <a:ext cx="6309360"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This can affect how you create objects in your code.</a:t>
            </a:r>
            <a:endParaRPr/>
          </a:p>
        </p:txBody>
      </p:sp>
      <p:pic>
        <p:nvPicPr>
          <p:cNvPr id="410" name="Google Shape;410;p17"/>
          <p:cNvPicPr preferRelativeResize="0"/>
          <p:nvPr/>
        </p:nvPicPr>
        <p:blipFill rotWithShape="1">
          <a:blip r:embed="rId3">
            <a:alphaModFix/>
          </a:blip>
          <a:srcRect b="0" l="0" r="0" t="0"/>
          <a:stretch/>
        </p:blipFill>
        <p:spPr>
          <a:xfrm>
            <a:off x="612648" y="4722189"/>
            <a:ext cx="333196" cy="333196"/>
          </a:xfrm>
          <a:prstGeom prst="rect">
            <a:avLst/>
          </a:prstGeom>
          <a:noFill/>
          <a:ln>
            <a:noFill/>
          </a:ln>
        </p:spPr>
      </p:pic>
      <p:sp>
        <p:nvSpPr>
          <p:cNvPr id="411" name="Google Shape;411;p17"/>
          <p:cNvSpPr txBox="1"/>
          <p:nvPr/>
        </p:nvSpPr>
        <p:spPr>
          <a:xfrm>
            <a:off x="1021479" y="5478832"/>
            <a:ext cx="6309360"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Too much data on the stack? You can cause a </a:t>
            </a:r>
            <a:r>
              <a:rPr b="1" lang="en-US" sz="2000">
                <a:solidFill>
                  <a:srgbClr val="FAA75A"/>
                </a:solidFill>
                <a:latin typeface="Arial"/>
                <a:ea typeface="Arial"/>
                <a:cs typeface="Arial"/>
                <a:sym typeface="Arial"/>
              </a:rPr>
              <a:t>stack overflow </a:t>
            </a:r>
            <a:r>
              <a:rPr lang="en-US" sz="2000">
                <a:solidFill>
                  <a:srgbClr val="FFFFFF"/>
                </a:solidFill>
                <a:latin typeface="Arial"/>
                <a:ea typeface="Arial"/>
                <a:cs typeface="Arial"/>
                <a:sym typeface="Arial"/>
              </a:rPr>
              <a:t>error.</a:t>
            </a:r>
            <a:endParaRPr/>
          </a:p>
        </p:txBody>
      </p:sp>
      <p:pic>
        <p:nvPicPr>
          <p:cNvPr id="412" name="Google Shape;412;p17"/>
          <p:cNvPicPr preferRelativeResize="0"/>
          <p:nvPr/>
        </p:nvPicPr>
        <p:blipFill rotWithShape="1">
          <a:blip r:embed="rId3">
            <a:alphaModFix/>
          </a:blip>
          <a:srcRect b="0" l="0" r="0" t="0"/>
          <a:stretch/>
        </p:blipFill>
        <p:spPr>
          <a:xfrm>
            <a:off x="612648" y="5666178"/>
            <a:ext cx="333196" cy="333196"/>
          </a:xfrm>
          <a:prstGeom prst="rect">
            <a:avLst/>
          </a:prstGeom>
          <a:noFill/>
          <a:ln>
            <a:noFill/>
          </a:ln>
        </p:spPr>
      </p:pic>
      <p:pic>
        <p:nvPicPr>
          <p:cNvPr id="413" name="Google Shape;413;p17"/>
          <p:cNvPicPr preferRelativeResize="0"/>
          <p:nvPr>
            <p:ph idx="2" type="body"/>
          </p:nvPr>
        </p:nvPicPr>
        <p:blipFill rotWithShape="1">
          <a:blip r:embed="rId4">
            <a:alphaModFix/>
          </a:blip>
          <a:srcRect b="0" l="27828" r="27828" t="0"/>
          <a:stretch/>
        </p:blipFill>
        <p:spPr>
          <a:xfrm>
            <a:off x="7632160" y="0"/>
            <a:ext cx="4559840" cy="6858000"/>
          </a:xfrm>
          <a:prstGeom prst="rect">
            <a:avLst/>
          </a:prstGeom>
          <a:noFill/>
          <a:ln>
            <a:noFill/>
          </a:ln>
        </p:spPr>
      </p:pic>
      <p:sp>
        <p:nvSpPr>
          <p:cNvPr id="414" name="Google Shape;414;p17"/>
          <p:cNvSpPr txBox="1"/>
          <p:nvPr/>
        </p:nvSpPr>
        <p:spPr>
          <a:xfrm>
            <a:off x="1021479" y="2759632"/>
            <a:ext cx="6133492"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Typically small, only a few megabytes in size</a:t>
            </a:r>
            <a:endParaRPr/>
          </a:p>
        </p:txBody>
      </p:sp>
      <p:sp>
        <p:nvSpPr>
          <p:cNvPr id="415" name="Google Shape;415;p17"/>
          <p:cNvSpPr txBox="1"/>
          <p:nvPr/>
        </p:nvSpPr>
        <p:spPr>
          <a:xfrm>
            <a:off x="1570292" y="3221410"/>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You can still create a </a:t>
            </a:r>
            <a:r>
              <a:rPr b="1" lang="en-US" sz="1800">
                <a:solidFill>
                  <a:srgbClr val="FFFFFF"/>
                </a:solidFill>
                <a:latin typeface="Arial"/>
                <a:ea typeface="Arial"/>
                <a:cs typeface="Arial"/>
                <a:sym typeface="Arial"/>
              </a:rPr>
              <a:t>lot</a:t>
            </a:r>
            <a:r>
              <a:rPr lang="en-US" sz="1800">
                <a:solidFill>
                  <a:srgbClr val="FFFFFF"/>
                </a:solidFill>
                <a:latin typeface="Arial"/>
                <a:ea typeface="Arial"/>
                <a:cs typeface="Arial"/>
                <a:sym typeface="Arial"/>
              </a:rPr>
              <a:t> of data in a few megabytes</a:t>
            </a:r>
            <a:endParaRPr/>
          </a:p>
        </p:txBody>
      </p:sp>
      <p:pic>
        <p:nvPicPr>
          <p:cNvPr id="416" name="Google Shape;416;p17"/>
          <p:cNvPicPr preferRelativeResize="0"/>
          <p:nvPr/>
        </p:nvPicPr>
        <p:blipFill rotWithShape="1">
          <a:blip r:embed="rId3">
            <a:alphaModFix/>
          </a:blip>
          <a:srcRect b="0" l="0" r="0" t="0"/>
          <a:stretch/>
        </p:blipFill>
        <p:spPr>
          <a:xfrm>
            <a:off x="612648" y="2793090"/>
            <a:ext cx="333196" cy="333196"/>
          </a:xfrm>
          <a:prstGeom prst="rect">
            <a:avLst/>
          </a:prstGeom>
          <a:noFill/>
          <a:ln>
            <a:noFill/>
          </a:ln>
        </p:spPr>
      </p:pic>
      <p:cxnSp>
        <p:nvCxnSpPr>
          <p:cNvPr id="417" name="Google Shape;417;p17"/>
          <p:cNvCxnSpPr>
            <a:stCxn id="415" idx="1"/>
          </p:cNvCxnSpPr>
          <p:nvPr/>
        </p:nvCxnSpPr>
        <p:spPr>
          <a:xfrm rot="10800000">
            <a:off x="1187192" y="3245276"/>
            <a:ext cx="383100" cy="160800"/>
          </a:xfrm>
          <a:prstGeom prst="bentConnector3">
            <a:avLst>
              <a:gd fmla="val 99716" name="adj1"/>
            </a:avLst>
          </a:prstGeom>
          <a:noFill/>
          <a:ln cap="flat" cmpd="sng" w="12700">
            <a:solidFill>
              <a:schemeClr val="accent1"/>
            </a:solidFill>
            <a:prstDash val="solid"/>
            <a:miter lim="800000"/>
            <a:headEnd len="sm" w="sm" type="none"/>
            <a:tailEnd len="sm" w="sm" type="none"/>
          </a:ln>
        </p:spPr>
      </p:cxnSp>
      <p:sp>
        <p:nvSpPr>
          <p:cNvPr id="418" name="Google Shape;418;p17"/>
          <p:cNvSpPr txBox="1"/>
          <p:nvPr/>
        </p:nvSpPr>
        <p:spPr>
          <a:xfrm>
            <a:off x="1570292" y="3652410"/>
            <a:ext cx="5618857" cy="64633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1 megabyte can be ~250,000 integers, ~125,000 doubles.</a:t>
            </a:r>
            <a:endParaRPr/>
          </a:p>
        </p:txBody>
      </p:sp>
      <p:cxnSp>
        <p:nvCxnSpPr>
          <p:cNvPr id="419" name="Google Shape;419;p17"/>
          <p:cNvCxnSpPr>
            <a:stCxn id="418" idx="1"/>
          </p:cNvCxnSpPr>
          <p:nvPr/>
        </p:nvCxnSpPr>
        <p:spPr>
          <a:xfrm rot="10800000">
            <a:off x="1187192" y="3212675"/>
            <a:ext cx="383100" cy="762900"/>
          </a:xfrm>
          <a:prstGeom prst="bentConnector2">
            <a:avLst/>
          </a:prstGeom>
          <a:noFill/>
          <a:ln cap="flat" cmpd="sng" w="12700">
            <a:solidFill>
              <a:schemeClr val="accent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500"/>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500"/>
                                        <p:tgtEl>
                                          <p:spTgt spid="415"/>
                                        </p:tgtEl>
                                      </p:cBhvr>
                                    </p:animEffect>
                                  </p:childTnLst>
                                </p:cTn>
                              </p:par>
                              <p:par>
                                <p:cTn fill="hold" nodeType="withEffect" presetClass="entr" presetID="10" presetSubtype="0">
                                  <p:stCondLst>
                                    <p:cond delay="0"/>
                                  </p:stCondLst>
                                  <p:childTnLst>
                                    <p:set>
                                      <p:cBhvr>
                                        <p:cTn dur="1" fill="hold">
                                          <p:stCondLst>
                                            <p:cond delay="0"/>
                                          </p:stCondLst>
                                        </p:cTn>
                                        <p:tgtEl>
                                          <p:spTgt spid="416"/>
                                        </p:tgtEl>
                                        <p:attrNameLst>
                                          <p:attrName>style.visibility</p:attrName>
                                        </p:attrNameLst>
                                      </p:cBhvr>
                                      <p:to>
                                        <p:strVal val="visible"/>
                                      </p:to>
                                    </p:set>
                                    <p:animEffect filter="fade" transition="in">
                                      <p:cBhvr>
                                        <p:cTn dur="500"/>
                                        <p:tgtEl>
                                          <p:spTgt spid="416"/>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500"/>
                                        <p:tgtEl>
                                          <p:spTgt spid="417"/>
                                        </p:tgtEl>
                                      </p:cBhvr>
                                    </p:animEffect>
                                  </p:childTnLst>
                                </p:cTn>
                              </p:par>
                              <p:par>
                                <p:cTn fill="hold" nodeType="withEffect" presetClass="entr" presetID="10" presetSubtype="0">
                                  <p:stCondLst>
                                    <p:cond delay="0"/>
                                  </p:stCondLst>
                                  <p:childTnLst>
                                    <p:set>
                                      <p:cBhvr>
                                        <p:cTn dur="1" fill="hold">
                                          <p:stCondLst>
                                            <p:cond delay="0"/>
                                          </p:stCondLst>
                                        </p:cTn>
                                        <p:tgtEl>
                                          <p:spTgt spid="418"/>
                                        </p:tgtEl>
                                        <p:attrNameLst>
                                          <p:attrName>style.visibility</p:attrName>
                                        </p:attrNameLst>
                                      </p:cBhvr>
                                      <p:to>
                                        <p:strVal val="visible"/>
                                      </p:to>
                                    </p:set>
                                    <p:animEffect filter="fade" transition="in">
                                      <p:cBhvr>
                                        <p:cTn dur="500"/>
                                        <p:tgtEl>
                                          <p:spTgt spid="418"/>
                                        </p:tgtEl>
                                      </p:cBhvr>
                                    </p:animEffect>
                                  </p:childTnLst>
                                </p:cTn>
                              </p:par>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500"/>
                                        <p:tgtEl>
                                          <p:spTgt spid="4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500"/>
                                        <p:tgtEl>
                                          <p:spTgt spid="409"/>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500"/>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5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500"/>
                                        <p:tgtEl>
                                          <p:spTgt spid="4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24" name="Shape 424"/>
        <p:cNvGrpSpPr/>
        <p:nvPr/>
      </p:nvGrpSpPr>
      <p:grpSpPr>
        <a:xfrm>
          <a:off x="0" y="0"/>
          <a:ext cx="0" cy="0"/>
          <a:chOff x="0" y="0"/>
          <a:chExt cx="0" cy="0"/>
        </a:xfrm>
      </p:grpSpPr>
      <p:sp>
        <p:nvSpPr>
          <p:cNvPr id="425" name="Google Shape;425;p18"/>
          <p:cNvSpPr txBox="1"/>
          <p:nvPr>
            <p:ph type="title"/>
          </p:nvPr>
        </p:nvSpPr>
        <p:spPr>
          <a:xfrm>
            <a:off x="612648" y="555163"/>
            <a:ext cx="6576502"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Overflow Error</a:t>
            </a:r>
            <a:endParaRPr/>
          </a:p>
        </p:txBody>
      </p:sp>
      <p:sp>
        <p:nvSpPr>
          <p:cNvPr id="426" name="Google Shape;426;p18"/>
          <p:cNvSpPr txBox="1"/>
          <p:nvPr/>
        </p:nvSpPr>
        <p:spPr>
          <a:xfrm>
            <a:off x="1021479" y="1784866"/>
            <a:ext cx="6309360"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9EEF0"/>
              </a:buClr>
              <a:buSzPts val="3600"/>
              <a:buFont typeface="Arial"/>
              <a:buNone/>
            </a:pPr>
            <a:r>
              <a:rPr b="0" i="0" lang="en-US" sz="2400" u="none" cap="none" strike="noStrike">
                <a:solidFill>
                  <a:srgbClr val="FFFFFF"/>
                </a:solidFill>
                <a:latin typeface="Arial"/>
                <a:ea typeface="Arial"/>
                <a:cs typeface="Arial"/>
                <a:sym typeface="Arial"/>
              </a:rPr>
              <a:t>Too much memory allocated on the stack</a:t>
            </a:r>
            <a:endParaRPr/>
          </a:p>
        </p:txBody>
      </p:sp>
      <p:pic>
        <p:nvPicPr>
          <p:cNvPr id="427" name="Google Shape;427;p18"/>
          <p:cNvPicPr preferRelativeResize="0"/>
          <p:nvPr/>
        </p:nvPicPr>
        <p:blipFill rotWithShape="1">
          <a:blip r:embed="rId3">
            <a:alphaModFix/>
          </a:blip>
          <a:srcRect b="0" l="0" r="0" t="0"/>
          <a:stretch/>
        </p:blipFill>
        <p:spPr>
          <a:xfrm>
            <a:off x="612648" y="1849101"/>
            <a:ext cx="333196" cy="333196"/>
          </a:xfrm>
          <a:prstGeom prst="rect">
            <a:avLst/>
          </a:prstGeom>
          <a:noFill/>
          <a:ln>
            <a:noFill/>
          </a:ln>
        </p:spPr>
      </p:pic>
      <p:sp>
        <p:nvSpPr>
          <p:cNvPr id="428" name="Google Shape;428;p18"/>
          <p:cNvSpPr txBox="1"/>
          <p:nvPr/>
        </p:nvSpPr>
        <p:spPr>
          <a:xfrm>
            <a:off x="1021479" y="2771745"/>
            <a:ext cx="5709521"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400">
                <a:solidFill>
                  <a:srgbClr val="FFFFFF"/>
                </a:solidFill>
                <a:latin typeface="Arial"/>
                <a:ea typeface="Arial"/>
                <a:cs typeface="Arial"/>
                <a:sym typeface="Arial"/>
              </a:rPr>
              <a:t>Every variable occupies </a:t>
            </a:r>
            <a:r>
              <a:rPr b="1" lang="en-US" sz="2400">
                <a:solidFill>
                  <a:srgbClr val="FFFFFF"/>
                </a:solidFill>
                <a:latin typeface="Arial"/>
                <a:ea typeface="Arial"/>
                <a:cs typeface="Arial"/>
                <a:sym typeface="Arial"/>
              </a:rPr>
              <a:t>some</a:t>
            </a:r>
            <a:r>
              <a:rPr lang="en-US" sz="2400">
                <a:solidFill>
                  <a:srgbClr val="FFFFFF"/>
                </a:solidFill>
                <a:latin typeface="Arial"/>
                <a:ea typeface="Arial"/>
                <a:cs typeface="Arial"/>
                <a:sym typeface="Arial"/>
              </a:rPr>
              <a:t> amount of memory.</a:t>
            </a:r>
            <a:endParaRPr/>
          </a:p>
        </p:txBody>
      </p:sp>
      <p:pic>
        <p:nvPicPr>
          <p:cNvPr id="429" name="Google Shape;429;p18"/>
          <p:cNvPicPr preferRelativeResize="0"/>
          <p:nvPr/>
        </p:nvPicPr>
        <p:blipFill rotWithShape="1">
          <a:blip r:embed="rId3">
            <a:alphaModFix/>
          </a:blip>
          <a:srcRect b="0" l="0" r="0" t="0"/>
          <a:stretch/>
        </p:blipFill>
        <p:spPr>
          <a:xfrm>
            <a:off x="612648" y="3020645"/>
            <a:ext cx="333196" cy="333196"/>
          </a:xfrm>
          <a:prstGeom prst="rect">
            <a:avLst/>
          </a:prstGeom>
          <a:noFill/>
          <a:ln>
            <a:noFill/>
          </a:ln>
        </p:spPr>
      </p:pic>
      <p:sp>
        <p:nvSpPr>
          <p:cNvPr id="430" name="Google Shape;430;p18"/>
          <p:cNvSpPr txBox="1"/>
          <p:nvPr/>
        </p:nvSpPr>
        <p:spPr>
          <a:xfrm>
            <a:off x="1021479" y="4127956"/>
            <a:ext cx="6167671"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400">
                <a:solidFill>
                  <a:srgbClr val="FFFFFF"/>
                </a:solidFill>
                <a:latin typeface="Arial"/>
                <a:ea typeface="Arial"/>
                <a:cs typeface="Arial"/>
                <a:sym typeface="Arial"/>
              </a:rPr>
              <a:t>Every function call occupies some amount of memory.</a:t>
            </a:r>
            <a:endParaRPr/>
          </a:p>
        </p:txBody>
      </p:sp>
      <p:pic>
        <p:nvPicPr>
          <p:cNvPr id="431" name="Google Shape;431;p18"/>
          <p:cNvPicPr preferRelativeResize="0"/>
          <p:nvPr/>
        </p:nvPicPr>
        <p:blipFill rotWithShape="1">
          <a:blip r:embed="rId3">
            <a:alphaModFix/>
          </a:blip>
          <a:srcRect b="0" l="0" r="0" t="0"/>
          <a:stretch/>
        </p:blipFill>
        <p:spPr>
          <a:xfrm>
            <a:off x="612648" y="4376857"/>
            <a:ext cx="333196" cy="333196"/>
          </a:xfrm>
          <a:prstGeom prst="rect">
            <a:avLst/>
          </a:prstGeom>
          <a:noFill/>
          <a:ln>
            <a:noFill/>
          </a:ln>
        </p:spPr>
      </p:pic>
      <p:sp>
        <p:nvSpPr>
          <p:cNvPr id="432" name="Google Shape;432;p18"/>
          <p:cNvSpPr txBox="1"/>
          <p:nvPr/>
        </p:nvSpPr>
        <p:spPr>
          <a:xfrm>
            <a:off x="1021479" y="5484167"/>
            <a:ext cx="6309360"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400">
                <a:solidFill>
                  <a:srgbClr val="FFFFFF"/>
                </a:solidFill>
                <a:latin typeface="Arial"/>
                <a:ea typeface="Arial"/>
                <a:cs typeface="Arial"/>
                <a:sym typeface="Arial"/>
              </a:rPr>
              <a:t>It all adds up!</a:t>
            </a:r>
            <a:endParaRPr/>
          </a:p>
        </p:txBody>
      </p:sp>
      <p:pic>
        <p:nvPicPr>
          <p:cNvPr id="433" name="Google Shape;433;p18"/>
          <p:cNvPicPr preferRelativeResize="0"/>
          <p:nvPr/>
        </p:nvPicPr>
        <p:blipFill rotWithShape="1">
          <a:blip r:embed="rId3">
            <a:alphaModFix/>
          </a:blip>
          <a:srcRect b="0" l="0" r="0" t="0"/>
          <a:stretch/>
        </p:blipFill>
        <p:spPr>
          <a:xfrm>
            <a:off x="612648" y="5548402"/>
            <a:ext cx="333196" cy="333196"/>
          </a:xfrm>
          <a:prstGeom prst="rect">
            <a:avLst/>
          </a:prstGeom>
          <a:noFill/>
          <a:ln>
            <a:noFill/>
          </a:ln>
        </p:spPr>
      </p:pic>
      <p:pic>
        <p:nvPicPr>
          <p:cNvPr id="434" name="Google Shape;434;p18"/>
          <p:cNvPicPr preferRelativeResize="0"/>
          <p:nvPr>
            <p:ph idx="2" type="body"/>
          </p:nvPr>
        </p:nvPicPr>
        <p:blipFill rotWithShape="1">
          <a:blip r:embed="rId4">
            <a:alphaModFix/>
          </a:blip>
          <a:srcRect b="0" l="31300" r="31299" t="0"/>
          <a:stretch/>
        </p:blipFill>
        <p:spPr>
          <a:xfrm>
            <a:off x="7632160" y="0"/>
            <a:ext cx="4559840" cy="6858000"/>
          </a:xfrm>
          <a:prstGeom prst="rect">
            <a:avLst/>
          </a:prstGeom>
          <a:noFill/>
          <a:ln>
            <a:noFill/>
          </a:ln>
        </p:spPr>
      </p:pic>
      <p:pic>
        <p:nvPicPr>
          <p:cNvPr id="435" name="Google Shape;435;p18"/>
          <p:cNvPicPr preferRelativeResize="0"/>
          <p:nvPr/>
        </p:nvPicPr>
        <p:blipFill rotWithShape="1">
          <a:blip r:embed="rId5">
            <a:alphaModFix/>
          </a:blip>
          <a:srcRect b="17115" l="41808" r="13974" t="0"/>
          <a:stretch/>
        </p:blipFill>
        <p:spPr>
          <a:xfrm>
            <a:off x="7632160" y="1173794"/>
            <a:ext cx="4559840" cy="5684206"/>
          </a:xfrm>
          <a:prstGeom prst="rect">
            <a:avLst/>
          </a:prstGeom>
          <a:noFill/>
          <a:ln>
            <a:noFill/>
          </a:ln>
        </p:spPr>
      </p:pic>
      <p:pic>
        <p:nvPicPr>
          <p:cNvPr id="436" name="Google Shape;436;p18"/>
          <p:cNvPicPr preferRelativeResize="0"/>
          <p:nvPr/>
        </p:nvPicPr>
        <p:blipFill rotWithShape="1">
          <a:blip r:embed="rId6">
            <a:alphaModFix/>
          </a:blip>
          <a:srcRect b="12605" l="142" r="142" t="4510"/>
          <a:stretch/>
        </p:blipFill>
        <p:spPr>
          <a:xfrm>
            <a:off x="7632160" y="1173794"/>
            <a:ext cx="4559840" cy="5684206"/>
          </a:xfrm>
          <a:prstGeom prst="rect">
            <a:avLst/>
          </a:prstGeom>
          <a:noFill/>
          <a:ln>
            <a:noFill/>
          </a:ln>
        </p:spPr>
      </p:pic>
      <p:sp>
        <p:nvSpPr>
          <p:cNvPr id="437" name="Google Shape;437;p18"/>
          <p:cNvSpPr/>
          <p:nvPr/>
        </p:nvSpPr>
        <p:spPr>
          <a:xfrm>
            <a:off x="7632160" y="0"/>
            <a:ext cx="4559840" cy="1173794"/>
          </a:xfrm>
          <a:prstGeom prst="rect">
            <a:avLst/>
          </a:prstGeom>
          <a:solidFill>
            <a:schemeClr val="accent3"/>
          </a:solidFill>
          <a:ln>
            <a:noFill/>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Paperclips</a:t>
            </a:r>
            <a:endParaRPr i="0" sz="2000" u="none" cap="none" strike="noStrike">
              <a:solidFill>
                <a:srgbClr val="FFFFFF"/>
              </a:solidFill>
              <a:latin typeface="Arial"/>
              <a:ea typeface="Arial"/>
              <a:cs typeface="Arial"/>
              <a:sym typeface="Arial"/>
            </a:endParaRPr>
          </a:p>
          <a:p>
            <a:pPr indent="0" lvl="0" marL="0" marR="0" rtl="0" algn="ctr">
              <a:lnSpc>
                <a:spcPct val="100000"/>
              </a:lnSpc>
              <a:spcBef>
                <a:spcPts val="0"/>
              </a:spcBef>
              <a:spcAft>
                <a:spcPts val="0"/>
              </a:spcAft>
              <a:buClr>
                <a:srgbClr val="FFFFFF"/>
              </a:buClr>
              <a:buSzPts val="2000"/>
              <a:buFont typeface="Arial"/>
              <a:buNone/>
            </a:pPr>
            <a:r>
              <a:rPr i="0" lang="en-US" sz="2000" u="none" cap="none" strike="noStrike">
                <a:solidFill>
                  <a:srgbClr val="FFFFFF"/>
                </a:solidFill>
                <a:latin typeface="Arial"/>
                <a:ea typeface="Arial"/>
                <a:cs typeface="Arial"/>
                <a:sym typeface="Arial"/>
              </a:rPr>
              <a:t>Tiny, lightweight, but in massive quantities…</a:t>
            </a:r>
            <a:endParaRPr/>
          </a:p>
        </p:txBody>
      </p:sp>
      <p:sp>
        <p:nvSpPr>
          <p:cNvPr id="438" name="Google Shape;438;p18"/>
          <p:cNvSpPr/>
          <p:nvPr/>
        </p:nvSpPr>
        <p:spPr>
          <a:xfrm>
            <a:off x="7632160" y="0"/>
            <a:ext cx="4559840" cy="1173794"/>
          </a:xfrm>
          <a:prstGeom prst="rect">
            <a:avLst/>
          </a:prstGeom>
          <a:solidFill>
            <a:schemeClr val="accent3"/>
          </a:solidFill>
          <a:ln>
            <a:noFill/>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ctr">
              <a:lnSpc>
                <a:spcPct val="100000"/>
              </a:lnSpc>
              <a:spcBef>
                <a:spcPts val="0"/>
              </a:spcBef>
              <a:spcAft>
                <a:spcPts val="0"/>
              </a:spcAft>
              <a:buClr>
                <a:srgbClr val="FFFFFF"/>
              </a:buClr>
              <a:buSzPts val="2000"/>
              <a:buFont typeface="Arial"/>
              <a:buNone/>
            </a:pPr>
            <a:r>
              <a:rPr b="1" i="0" lang="en-US" sz="2000" u="none" cap="none" strike="noStrike">
                <a:solidFill>
                  <a:srgbClr val="FFFFFF"/>
                </a:solidFill>
                <a:latin typeface="Arial"/>
                <a:ea typeface="Arial"/>
                <a:cs typeface="Arial"/>
                <a:sym typeface="Arial"/>
              </a:rPr>
              <a:t>Water</a:t>
            </a:r>
            <a:endParaRPr i="0" sz="2000" u="none" cap="none" strike="noStrike">
              <a:solidFill>
                <a:srgbClr val="FFFFFF"/>
              </a:solidFill>
              <a:latin typeface="Arial"/>
              <a:ea typeface="Arial"/>
              <a:cs typeface="Arial"/>
              <a:sym typeface="Arial"/>
            </a:endParaRPr>
          </a:p>
          <a:p>
            <a:pPr indent="0" lvl="0" marL="0" marR="0" rtl="0" algn="ctr">
              <a:spcBef>
                <a:spcPts val="0"/>
              </a:spcBef>
              <a:spcAft>
                <a:spcPts val="0"/>
              </a:spcAft>
              <a:buNone/>
            </a:pPr>
            <a:r>
              <a:rPr lang="en-US" sz="2000">
                <a:solidFill>
                  <a:schemeClr val="lt1"/>
                </a:solidFill>
                <a:latin typeface="Arial"/>
                <a:ea typeface="Arial"/>
                <a:cs typeface="Arial"/>
                <a:sym typeface="Arial"/>
              </a:rPr>
              <a:t>Pour a gallon of water into a glass that holds less than a gallon</a:t>
            </a:r>
            <a:r>
              <a:rPr i="0" lang="en-US" sz="2000" u="none" cap="none" strike="noStrike">
                <a:solidFill>
                  <a:srgbClr val="FFFFFF"/>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500"/>
                                        <p:tgtEl>
                                          <p:spTgt spid="429"/>
                                        </p:tgtEl>
                                      </p:cBhvr>
                                    </p:animEffect>
                                  </p:childTnLst>
                                </p:cTn>
                              </p:par>
                              <p:par>
                                <p:cTn fill="hold" nodeType="with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500"/>
                                        <p:tgtEl>
                                          <p:spTgt spid="4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500"/>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1"/>
                                        </p:tgtEl>
                                        <p:attrNameLst>
                                          <p:attrName>style.visibility</p:attrName>
                                        </p:attrNameLst>
                                      </p:cBhvr>
                                      <p:to>
                                        <p:strVal val="visible"/>
                                      </p:to>
                                    </p:set>
                                    <p:animEffect filter="fade" transition="in">
                                      <p:cBhvr>
                                        <p:cTn dur="500"/>
                                        <p:tgtEl>
                                          <p:spTgt spid="431"/>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500"/>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500"/>
                                        <p:tgtEl>
                                          <p:spTgt spid="4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500"/>
                                        <p:tgtEl>
                                          <p:spTgt spid="432"/>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500"/>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500"/>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500"/>
                                        <p:tgtEl>
                                          <p:spTgt spid="43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43" name="Shape 443"/>
        <p:cNvGrpSpPr/>
        <p:nvPr/>
      </p:nvGrpSpPr>
      <p:grpSpPr>
        <a:xfrm>
          <a:off x="0" y="0"/>
          <a:ext cx="0" cy="0"/>
          <a:chOff x="0" y="0"/>
          <a:chExt cx="0" cy="0"/>
        </a:xfrm>
      </p:grpSpPr>
      <p:sp>
        <p:nvSpPr>
          <p:cNvPr id="444" name="Google Shape;444;p19"/>
          <p:cNvSpPr txBox="1"/>
          <p:nvPr>
            <p:ph type="title"/>
          </p:nvPr>
        </p:nvSpPr>
        <p:spPr>
          <a:xfrm>
            <a:off x="612648" y="555163"/>
            <a:ext cx="6576502"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Overflow</a:t>
            </a:r>
            <a:endParaRPr/>
          </a:p>
        </p:txBody>
      </p:sp>
      <p:sp>
        <p:nvSpPr>
          <p:cNvPr id="445" name="Google Shape;445;p19"/>
          <p:cNvSpPr/>
          <p:nvPr/>
        </p:nvSpPr>
        <p:spPr>
          <a:xfrm>
            <a:off x="4747827" y="1600200"/>
            <a:ext cx="2743200" cy="118872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1 int is typically 4 bytes</a:t>
            </a:r>
            <a:endParaRPr/>
          </a:p>
          <a:p>
            <a:pPr indent="0" lvl="0" marL="0" marR="0" rtl="0" algn="l">
              <a:spcBef>
                <a:spcPts val="0"/>
              </a:spcBef>
              <a:spcAft>
                <a:spcPts val="0"/>
              </a:spcAft>
              <a:buNone/>
            </a:pPr>
            <a:r>
              <a:rPr lang="en-US" sz="1800">
                <a:solidFill>
                  <a:srgbClr val="000000"/>
                </a:solidFill>
                <a:latin typeface="Arial"/>
                <a:ea typeface="Arial"/>
                <a:cs typeface="Arial"/>
                <a:sym typeface="Arial"/>
              </a:rPr>
              <a:t>4 * 75000 = 300,000 bytes, or 300 kB</a:t>
            </a:r>
            <a:endParaRPr/>
          </a:p>
        </p:txBody>
      </p:sp>
      <p:sp>
        <p:nvSpPr>
          <p:cNvPr id="446" name="Google Shape;446;p19"/>
          <p:cNvSpPr/>
          <p:nvPr/>
        </p:nvSpPr>
        <p:spPr>
          <a:xfrm>
            <a:off x="4747827" y="3044049"/>
            <a:ext cx="2743200" cy="118872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300 kB * 4 = 1.2MB, </a:t>
            </a:r>
            <a:br>
              <a:rPr lang="en-US" sz="1800">
                <a:solidFill>
                  <a:srgbClr val="000000"/>
                </a:solidFill>
                <a:latin typeface="Arial"/>
                <a:ea typeface="Arial"/>
                <a:cs typeface="Arial"/>
                <a:sym typeface="Arial"/>
              </a:rPr>
            </a:br>
            <a:r>
              <a:rPr lang="en-US" sz="1800">
                <a:solidFill>
                  <a:srgbClr val="000000"/>
                </a:solidFill>
                <a:latin typeface="Arial"/>
                <a:ea typeface="Arial"/>
                <a:cs typeface="Arial"/>
                <a:sym typeface="Arial"/>
              </a:rPr>
              <a:t>larger than the stack in this example</a:t>
            </a:r>
            <a:endParaRPr/>
          </a:p>
        </p:txBody>
      </p:sp>
      <p:sp>
        <p:nvSpPr>
          <p:cNvPr id="447" name="Google Shape;447;p19"/>
          <p:cNvSpPr/>
          <p:nvPr/>
        </p:nvSpPr>
        <p:spPr>
          <a:xfrm>
            <a:off x="612648" y="1600200"/>
            <a:ext cx="100182" cy="2531533"/>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48" name="Google Shape;448;p19"/>
          <p:cNvSpPr/>
          <p:nvPr/>
        </p:nvSpPr>
        <p:spPr>
          <a:xfrm>
            <a:off x="712826" y="1600200"/>
            <a:ext cx="3931920" cy="2531533"/>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main()</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int</a:t>
            </a:r>
            <a:r>
              <a:rPr lang="en-US" sz="1800">
                <a:solidFill>
                  <a:srgbClr val="000000"/>
                </a:solidFill>
                <a:latin typeface="Consolas"/>
                <a:ea typeface="Consolas"/>
                <a:cs typeface="Consolas"/>
                <a:sym typeface="Consolas"/>
              </a:rPr>
              <a:t> array1[75000];</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int</a:t>
            </a:r>
            <a:r>
              <a:rPr lang="en-US" sz="1800">
                <a:solidFill>
                  <a:srgbClr val="000000"/>
                </a:solidFill>
                <a:latin typeface="Consolas"/>
                <a:ea typeface="Consolas"/>
                <a:cs typeface="Consolas"/>
                <a:sym typeface="Consolas"/>
              </a:rPr>
              <a:t> array2[75000];</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int</a:t>
            </a:r>
            <a:r>
              <a:rPr lang="en-US" sz="1800">
                <a:solidFill>
                  <a:srgbClr val="000000"/>
                </a:solidFill>
                <a:latin typeface="Consolas"/>
                <a:ea typeface="Consolas"/>
                <a:cs typeface="Consolas"/>
                <a:sym typeface="Consolas"/>
              </a:rPr>
              <a:t> array3[75000];</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int</a:t>
            </a:r>
            <a:r>
              <a:rPr lang="en-US" sz="1800">
                <a:solidFill>
                  <a:srgbClr val="000000"/>
                </a:solidFill>
                <a:latin typeface="Consolas"/>
                <a:ea typeface="Consolas"/>
                <a:cs typeface="Consolas"/>
                <a:sym typeface="Consolas"/>
              </a:rPr>
              <a:t> array4[75000];</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return</a:t>
            </a:r>
            <a:r>
              <a:rPr lang="en-US" sz="1800">
                <a:solidFill>
                  <a:srgbClr val="000000"/>
                </a:solidFill>
                <a:latin typeface="Consolas"/>
                <a:ea typeface="Consolas"/>
                <a:cs typeface="Consolas"/>
                <a:sym typeface="Consolas"/>
              </a:rPr>
              <a:t> 0;</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chemeClr val="lt1"/>
              </a:solidFill>
              <a:latin typeface="Arial"/>
              <a:ea typeface="Arial"/>
              <a:cs typeface="Arial"/>
              <a:sym typeface="Arial"/>
            </a:endParaRPr>
          </a:p>
        </p:txBody>
      </p:sp>
      <p:sp>
        <p:nvSpPr>
          <p:cNvPr id="449" name="Google Shape;449;p19"/>
          <p:cNvSpPr/>
          <p:nvPr/>
        </p:nvSpPr>
        <p:spPr>
          <a:xfrm>
            <a:off x="612648" y="4278489"/>
            <a:ext cx="100182" cy="1893711"/>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50" name="Google Shape;450;p19"/>
          <p:cNvSpPr/>
          <p:nvPr/>
        </p:nvSpPr>
        <p:spPr>
          <a:xfrm>
            <a:off x="712826" y="4278489"/>
            <a:ext cx="3931920" cy="1893711"/>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main()</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int</a:t>
            </a:r>
            <a:r>
              <a:rPr lang="en-US" sz="1800">
                <a:solidFill>
                  <a:srgbClr val="000000"/>
                </a:solidFill>
                <a:latin typeface="Consolas"/>
                <a:ea typeface="Consolas"/>
                <a:cs typeface="Consolas"/>
                <a:sym typeface="Consolas"/>
              </a:rPr>
              <a:t> bigArray[300000];</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return</a:t>
            </a:r>
            <a:r>
              <a:rPr lang="en-US" sz="1800">
                <a:solidFill>
                  <a:srgbClr val="000000"/>
                </a:solidFill>
                <a:latin typeface="Consolas"/>
                <a:ea typeface="Consolas"/>
                <a:cs typeface="Consolas"/>
                <a:sym typeface="Consolas"/>
              </a:rPr>
              <a:t> 0;</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chemeClr val="lt1"/>
              </a:solidFill>
              <a:latin typeface="Arial"/>
              <a:ea typeface="Arial"/>
              <a:cs typeface="Arial"/>
              <a:sym typeface="Arial"/>
            </a:endParaRPr>
          </a:p>
        </p:txBody>
      </p:sp>
      <p:pic>
        <p:nvPicPr>
          <p:cNvPr descr="Screenshot of Exception Unhandled. Please contact instructor for more information on this image." id="451" name="Google Shape;451;p19"/>
          <p:cNvPicPr preferRelativeResize="0"/>
          <p:nvPr/>
        </p:nvPicPr>
        <p:blipFill rotWithShape="1">
          <a:blip r:embed="rId3">
            <a:alphaModFix/>
          </a:blip>
          <a:srcRect b="0" l="0" r="0" t="0"/>
          <a:stretch/>
        </p:blipFill>
        <p:spPr>
          <a:xfrm>
            <a:off x="7594108" y="1600200"/>
            <a:ext cx="3979247" cy="2156212"/>
          </a:xfrm>
          <a:prstGeom prst="rect">
            <a:avLst/>
          </a:prstGeom>
          <a:solidFill>
            <a:schemeClr val="lt1"/>
          </a:solidFill>
          <a:ln cap="flat" cmpd="sng" w="9525">
            <a:solidFill>
              <a:schemeClr val="accent4"/>
            </a:solidFill>
            <a:prstDash val="solid"/>
            <a:round/>
            <a:headEnd len="sm" w="sm" type="none"/>
            <a:tailEnd len="sm" w="sm" type="none"/>
          </a:ln>
          <a:effectLst>
            <a:outerShdw blurRad="50800" rotWithShape="0" algn="t" dir="5400000" dist="38100">
              <a:srgbClr val="000000">
                <a:alpha val="40000"/>
              </a:srgbClr>
            </a:outerShdw>
          </a:effectLst>
        </p:spPr>
      </p:pic>
      <p:pic>
        <p:nvPicPr>
          <p:cNvPr descr="Screenshot of Exception Unhandled. Please contact instructor for more information on this image." id="452" name="Google Shape;452;p19"/>
          <p:cNvPicPr preferRelativeResize="0"/>
          <p:nvPr/>
        </p:nvPicPr>
        <p:blipFill rotWithShape="1">
          <a:blip r:embed="rId4">
            <a:alphaModFix/>
          </a:blip>
          <a:srcRect b="0" l="0" r="0" t="0"/>
          <a:stretch/>
        </p:blipFill>
        <p:spPr>
          <a:xfrm>
            <a:off x="7594518" y="4006117"/>
            <a:ext cx="3984834" cy="2166083"/>
          </a:xfrm>
          <a:prstGeom prst="rect">
            <a:avLst/>
          </a:prstGeom>
          <a:solidFill>
            <a:schemeClr val="lt1"/>
          </a:solidFill>
          <a:ln cap="flat" cmpd="sng" w="9525">
            <a:solidFill>
              <a:schemeClr val="accent4"/>
            </a:solidFill>
            <a:prstDash val="solid"/>
            <a:round/>
            <a:headEnd len="sm" w="sm" type="none"/>
            <a:tailEnd len="sm" w="sm" type="none"/>
          </a:ln>
          <a:effectLst>
            <a:outerShdw blurRad="50800" rotWithShape="0" algn="t" dir="5400000" dist="38100">
              <a:srgbClr val="000000">
                <a:alpha val="40000"/>
              </a:srgbClr>
            </a:outerShdw>
          </a:effectLst>
        </p:spPr>
      </p:pic>
      <p:sp>
        <p:nvSpPr>
          <p:cNvPr id="453" name="Google Shape;453;p19"/>
          <p:cNvSpPr/>
          <p:nvPr/>
        </p:nvSpPr>
        <p:spPr>
          <a:xfrm>
            <a:off x="4433813" y="4859584"/>
            <a:ext cx="3108960" cy="731520"/>
          </a:xfrm>
          <a:custGeom>
            <a:rect b="b" l="l" r="r" t="t"/>
            <a:pathLst>
              <a:path extrusionOk="0" h="1200331" w="4332056">
                <a:moveTo>
                  <a:pt x="174930" y="0"/>
                </a:moveTo>
                <a:lnTo>
                  <a:pt x="4332056" y="0"/>
                </a:lnTo>
                <a:lnTo>
                  <a:pt x="4332056" y="1200331"/>
                </a:lnTo>
                <a:lnTo>
                  <a:pt x="174930" y="1200331"/>
                </a:lnTo>
                <a:lnTo>
                  <a:pt x="174930" y="780612"/>
                </a:lnTo>
                <a:lnTo>
                  <a:pt x="0" y="600166"/>
                </a:lnTo>
                <a:lnTo>
                  <a:pt x="174930" y="419719"/>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365750" spcFirstLastPara="1" rIns="91425" wrap="square" tIns="182875">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Same number of integers, same memory footprint</a:t>
            </a:r>
            <a:endParaRPr/>
          </a:p>
        </p:txBody>
      </p:sp>
      <p:sp>
        <p:nvSpPr>
          <p:cNvPr id="454" name="Google Shape;454;p19"/>
          <p:cNvSpPr/>
          <p:nvPr/>
        </p:nvSpPr>
        <p:spPr>
          <a:xfrm>
            <a:off x="4806795" y="348405"/>
            <a:ext cx="6766560" cy="91440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Having 1 large variable or many smaller variables doesn’t matter: Try to use too much memory, and your program breaks.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5"/>
                                        </p:tgtEl>
                                        <p:attrNameLst>
                                          <p:attrName>style.visibility</p:attrName>
                                        </p:attrNameLst>
                                      </p:cBhvr>
                                      <p:to>
                                        <p:strVal val="visible"/>
                                      </p:to>
                                    </p:set>
                                    <p:animEffect filter="fade" transition="in">
                                      <p:cBhvr>
                                        <p:cTn dur="500"/>
                                        <p:tgtEl>
                                          <p:spTgt spid="4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6"/>
                                        </p:tgtEl>
                                        <p:attrNameLst>
                                          <p:attrName>style.visibility</p:attrName>
                                        </p:attrNameLst>
                                      </p:cBhvr>
                                      <p:to>
                                        <p:strVal val="visible"/>
                                      </p:to>
                                    </p:set>
                                    <p:animEffect filter="fade" transition="in">
                                      <p:cBhvr>
                                        <p:cTn dur="500"/>
                                        <p:tgtEl>
                                          <p:spTgt spid="4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9"/>
                                        </p:tgtEl>
                                        <p:attrNameLst>
                                          <p:attrName>style.visibility</p:attrName>
                                        </p:attrNameLst>
                                      </p:cBhvr>
                                      <p:to>
                                        <p:strVal val="visible"/>
                                      </p:to>
                                    </p:set>
                                    <p:animEffect filter="fade" transition="in">
                                      <p:cBhvr>
                                        <p:cTn dur="500"/>
                                        <p:tgtEl>
                                          <p:spTgt spid="449"/>
                                        </p:tgtEl>
                                      </p:cBhvr>
                                    </p:animEffect>
                                  </p:childTnLst>
                                </p:cTn>
                              </p:par>
                              <p:par>
                                <p:cTn fill="hold" nodeType="withEffect" presetClass="entr" presetID="10" presetSubtype="0">
                                  <p:stCondLst>
                                    <p:cond delay="0"/>
                                  </p:stCondLst>
                                  <p:childTnLst>
                                    <p:set>
                                      <p:cBhvr>
                                        <p:cTn dur="1" fill="hold">
                                          <p:stCondLst>
                                            <p:cond delay="0"/>
                                          </p:stCondLst>
                                        </p:cTn>
                                        <p:tgtEl>
                                          <p:spTgt spid="450"/>
                                        </p:tgtEl>
                                        <p:attrNameLst>
                                          <p:attrName>style.visibility</p:attrName>
                                        </p:attrNameLst>
                                      </p:cBhvr>
                                      <p:to>
                                        <p:strVal val="visible"/>
                                      </p:to>
                                    </p:set>
                                    <p:animEffect filter="fade" transition="in">
                                      <p:cBhvr>
                                        <p:cTn dur="500"/>
                                        <p:tgtEl>
                                          <p:spTgt spid="4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59" name="Shape 459"/>
        <p:cNvGrpSpPr/>
        <p:nvPr/>
      </p:nvGrpSpPr>
      <p:grpSpPr>
        <a:xfrm>
          <a:off x="0" y="0"/>
          <a:ext cx="0" cy="0"/>
          <a:chOff x="0" y="0"/>
          <a:chExt cx="0" cy="0"/>
        </a:xfrm>
      </p:grpSpPr>
      <p:sp>
        <p:nvSpPr>
          <p:cNvPr id="460" name="Google Shape;460;p20"/>
          <p:cNvSpPr txBox="1"/>
          <p:nvPr>
            <p:ph type="title"/>
          </p:nvPr>
        </p:nvSpPr>
        <p:spPr>
          <a:xfrm>
            <a:off x="612648" y="555163"/>
            <a:ext cx="6576502" cy="114492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Overflow </a:t>
            </a:r>
            <a:br>
              <a:rPr lang="en-US">
                <a:solidFill>
                  <a:schemeClr val="lt1"/>
                </a:solidFill>
              </a:rPr>
            </a:br>
            <a:r>
              <a:rPr lang="en-US">
                <a:solidFill>
                  <a:schemeClr val="lt1"/>
                </a:solidFill>
              </a:rPr>
              <a:t>From Recursion</a:t>
            </a:r>
            <a:endParaRPr/>
          </a:p>
        </p:txBody>
      </p:sp>
      <p:sp>
        <p:nvSpPr>
          <p:cNvPr id="461" name="Google Shape;461;p20"/>
          <p:cNvSpPr/>
          <p:nvPr/>
        </p:nvSpPr>
        <p:spPr>
          <a:xfrm>
            <a:off x="612648" y="2218829"/>
            <a:ext cx="100182" cy="321564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62" name="Google Shape;462;p20"/>
          <p:cNvSpPr/>
          <p:nvPr/>
        </p:nvSpPr>
        <p:spPr>
          <a:xfrm>
            <a:off x="712825" y="2218830"/>
            <a:ext cx="5865531" cy="321564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Factorial(</a:t>
            </a: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a:t>
            </a:r>
            <a:r>
              <a:rPr lang="en-US" sz="1800">
                <a:solidFill>
                  <a:srgbClr val="2D3F51"/>
                </a:solidFill>
                <a:latin typeface="Consolas"/>
                <a:ea typeface="Consolas"/>
                <a:cs typeface="Consolas"/>
                <a:sym typeface="Consolas"/>
              </a:rPr>
              <a:t>value</a:t>
            </a: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return</a:t>
            </a:r>
            <a:r>
              <a:rPr lang="en-US" sz="1800">
                <a:solidFill>
                  <a:srgbClr val="000000"/>
                </a:solidFill>
                <a:latin typeface="Consolas"/>
                <a:ea typeface="Consolas"/>
                <a:cs typeface="Consolas"/>
                <a:sym typeface="Consolas"/>
              </a:rPr>
              <a:t> </a:t>
            </a:r>
            <a:r>
              <a:rPr lang="en-US" sz="1800">
                <a:solidFill>
                  <a:srgbClr val="2D3F51"/>
                </a:solidFill>
                <a:latin typeface="Consolas"/>
                <a:ea typeface="Consolas"/>
                <a:cs typeface="Consolas"/>
                <a:sym typeface="Consolas"/>
              </a:rPr>
              <a:t>value</a:t>
            </a:r>
            <a:r>
              <a:rPr lang="en-US" sz="1800">
                <a:solidFill>
                  <a:srgbClr val="000000"/>
                </a:solidFill>
                <a:latin typeface="Consolas"/>
                <a:ea typeface="Consolas"/>
                <a:cs typeface="Consolas"/>
                <a:sym typeface="Consolas"/>
              </a:rPr>
              <a:t> * Factorial(</a:t>
            </a:r>
            <a:r>
              <a:rPr lang="en-US" sz="1800">
                <a:solidFill>
                  <a:srgbClr val="2D3F51"/>
                </a:solidFill>
                <a:latin typeface="Consolas"/>
                <a:ea typeface="Consolas"/>
                <a:cs typeface="Consolas"/>
                <a:sym typeface="Consolas"/>
              </a:rPr>
              <a:t>value</a:t>
            </a:r>
            <a:r>
              <a:rPr lang="en-US" sz="1800">
                <a:solidFill>
                  <a:srgbClr val="000000"/>
                </a:solidFill>
                <a:latin typeface="Consolas"/>
                <a:ea typeface="Consolas"/>
                <a:cs typeface="Consolas"/>
                <a:sym typeface="Consolas"/>
              </a:rPr>
              <a:t> - 1);</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t/>
            </a:r>
            <a:endParaRPr sz="1800">
              <a:solidFill>
                <a:srgbClr val="000000"/>
              </a:solidFill>
              <a:latin typeface="Consolas"/>
              <a:ea typeface="Consolas"/>
              <a:cs typeface="Consolas"/>
              <a:sym typeface="Consolas"/>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main()</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cout </a:t>
            </a:r>
            <a:r>
              <a:rPr lang="en-US" sz="1800">
                <a:solidFill>
                  <a:srgbClr val="2D3F51"/>
                </a:solidFill>
                <a:latin typeface="Consolas"/>
                <a:ea typeface="Consolas"/>
                <a:cs typeface="Consolas"/>
                <a:sym typeface="Consolas"/>
              </a:rPr>
              <a:t>&lt;&lt;</a:t>
            </a:r>
            <a:r>
              <a:rPr lang="en-US" sz="1800">
                <a:solidFill>
                  <a:srgbClr val="000000"/>
                </a:solidFill>
                <a:latin typeface="Consolas"/>
                <a:ea typeface="Consolas"/>
                <a:cs typeface="Consolas"/>
                <a:sym typeface="Consolas"/>
              </a:rPr>
              <a:t> Factorial(5);</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return</a:t>
            </a:r>
            <a:r>
              <a:rPr lang="en-US" sz="1800">
                <a:solidFill>
                  <a:srgbClr val="000000"/>
                </a:solidFill>
                <a:latin typeface="Consolas"/>
                <a:ea typeface="Consolas"/>
                <a:cs typeface="Consolas"/>
                <a:sym typeface="Consolas"/>
              </a:rPr>
              <a:t> 0;</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chemeClr val="lt1"/>
              </a:solidFill>
              <a:latin typeface="Consolas"/>
              <a:ea typeface="Consolas"/>
              <a:cs typeface="Consolas"/>
              <a:sym typeface="Consolas"/>
            </a:endParaRPr>
          </a:p>
        </p:txBody>
      </p:sp>
      <p:sp>
        <p:nvSpPr>
          <p:cNvPr id="463" name="Google Shape;463;p20"/>
          <p:cNvSpPr/>
          <p:nvPr/>
        </p:nvSpPr>
        <p:spPr>
          <a:xfrm>
            <a:off x="7426702" y="1015707"/>
            <a:ext cx="4052473" cy="5355336"/>
          </a:xfrm>
          <a:prstGeom prst="rect">
            <a:avLst/>
          </a:prstGeom>
          <a:solidFill>
            <a:srgbClr val="F2F2F2"/>
          </a:solidFill>
          <a:ln cap="flat" cmpd="sng" w="38100">
            <a:solidFill>
              <a:srgbClr val="BFBFBF"/>
            </a:solidFill>
            <a:prstDash val="solid"/>
            <a:miter lim="800000"/>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t/>
            </a:r>
            <a:endParaRPr b="1" sz="2800">
              <a:solidFill>
                <a:schemeClr val="dk1"/>
              </a:solidFill>
              <a:latin typeface="Arial"/>
              <a:ea typeface="Arial"/>
              <a:cs typeface="Arial"/>
              <a:sym typeface="Arial"/>
            </a:endParaRPr>
          </a:p>
        </p:txBody>
      </p:sp>
      <p:sp>
        <p:nvSpPr>
          <p:cNvPr id="464" name="Google Shape;464;p20"/>
          <p:cNvSpPr/>
          <p:nvPr/>
        </p:nvSpPr>
        <p:spPr>
          <a:xfrm>
            <a:off x="5575935" y="1016300"/>
            <a:ext cx="1848556" cy="457200"/>
          </a:xfrm>
          <a:prstGeom prst="rect">
            <a:avLst/>
          </a:prstGeom>
          <a:noFill/>
          <a:ln cap="flat" cmpd="sng" w="38100">
            <a:solidFill>
              <a:srgbClr val="BFBFBF"/>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Stack memory</a:t>
            </a:r>
            <a:endParaRPr/>
          </a:p>
        </p:txBody>
      </p:sp>
      <p:sp>
        <p:nvSpPr>
          <p:cNvPr id="465" name="Google Shape;465;p20"/>
          <p:cNvSpPr/>
          <p:nvPr/>
        </p:nvSpPr>
        <p:spPr>
          <a:xfrm>
            <a:off x="7447655" y="306209"/>
            <a:ext cx="4005072" cy="731520"/>
          </a:xfrm>
          <a:prstGeom prst="rect">
            <a:avLst/>
          </a:prstGeom>
          <a:solidFill>
            <a:srgbClr val="E68895"/>
          </a:solidFill>
          <a:ln cap="flat" cmpd="sng" w="12700">
            <a:solidFill>
              <a:srgbClr val="A923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-2)</a:t>
            </a:r>
            <a:endParaRPr/>
          </a:p>
          <a:p>
            <a:pPr indent="0" lvl="0" marL="0" marR="0" rtl="0" algn="l">
              <a:spcBef>
                <a:spcPts val="0"/>
              </a:spcBef>
              <a:spcAft>
                <a:spcPts val="0"/>
              </a:spcAft>
              <a:buNone/>
            </a:pPr>
            <a:r>
              <a:rPr lang="en-US" sz="1800">
                <a:solidFill>
                  <a:schemeClr val="dk1"/>
                </a:solidFill>
                <a:latin typeface="Consolas"/>
                <a:ea typeface="Consolas"/>
                <a:cs typeface="Consolas"/>
                <a:sym typeface="Consolas"/>
              </a:rPr>
              <a:t>Error: Stack overflow!</a:t>
            </a:r>
            <a:endParaRPr/>
          </a:p>
        </p:txBody>
      </p:sp>
      <p:sp>
        <p:nvSpPr>
          <p:cNvPr id="466" name="Google Shape;466;p20"/>
          <p:cNvSpPr/>
          <p:nvPr/>
        </p:nvSpPr>
        <p:spPr>
          <a:xfrm>
            <a:off x="7447655" y="1037729"/>
            <a:ext cx="4005072" cy="73152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-1)</a:t>
            </a:r>
            <a:endParaRPr/>
          </a:p>
        </p:txBody>
      </p:sp>
      <p:sp>
        <p:nvSpPr>
          <p:cNvPr id="467" name="Google Shape;467;p20"/>
          <p:cNvSpPr/>
          <p:nvPr/>
        </p:nvSpPr>
        <p:spPr>
          <a:xfrm>
            <a:off x="7447655" y="1750341"/>
            <a:ext cx="4005072" cy="73152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0)</a:t>
            </a:r>
            <a:endParaRPr/>
          </a:p>
        </p:txBody>
      </p:sp>
      <p:sp>
        <p:nvSpPr>
          <p:cNvPr id="468" name="Google Shape;468;p20"/>
          <p:cNvSpPr/>
          <p:nvPr/>
        </p:nvSpPr>
        <p:spPr>
          <a:xfrm>
            <a:off x="7447655" y="2462953"/>
            <a:ext cx="4005072" cy="73152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1)</a:t>
            </a:r>
            <a:endParaRPr/>
          </a:p>
        </p:txBody>
      </p:sp>
      <p:sp>
        <p:nvSpPr>
          <p:cNvPr id="469" name="Google Shape;469;p20"/>
          <p:cNvSpPr/>
          <p:nvPr/>
        </p:nvSpPr>
        <p:spPr>
          <a:xfrm>
            <a:off x="7447655" y="3175565"/>
            <a:ext cx="4005072" cy="73152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2)</a:t>
            </a:r>
            <a:endParaRPr/>
          </a:p>
        </p:txBody>
      </p:sp>
      <p:sp>
        <p:nvSpPr>
          <p:cNvPr id="470" name="Google Shape;470;p20"/>
          <p:cNvSpPr/>
          <p:nvPr/>
        </p:nvSpPr>
        <p:spPr>
          <a:xfrm>
            <a:off x="7447655" y="3888177"/>
            <a:ext cx="4005072" cy="73152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3)</a:t>
            </a:r>
            <a:endParaRPr/>
          </a:p>
        </p:txBody>
      </p:sp>
      <p:sp>
        <p:nvSpPr>
          <p:cNvPr id="471" name="Google Shape;471;p20"/>
          <p:cNvSpPr/>
          <p:nvPr/>
        </p:nvSpPr>
        <p:spPr>
          <a:xfrm>
            <a:off x="7447655" y="4600789"/>
            <a:ext cx="4005072" cy="73152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4)</a:t>
            </a:r>
            <a:endParaRPr/>
          </a:p>
        </p:txBody>
      </p:sp>
      <p:sp>
        <p:nvSpPr>
          <p:cNvPr id="472" name="Google Shape;472;p20"/>
          <p:cNvSpPr/>
          <p:nvPr/>
        </p:nvSpPr>
        <p:spPr>
          <a:xfrm>
            <a:off x="7447655" y="5313401"/>
            <a:ext cx="4005072" cy="73152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5)</a:t>
            </a:r>
            <a:endParaRPr/>
          </a:p>
        </p:txBody>
      </p:sp>
      <p:sp>
        <p:nvSpPr>
          <p:cNvPr id="473" name="Google Shape;473;p20"/>
          <p:cNvSpPr/>
          <p:nvPr/>
        </p:nvSpPr>
        <p:spPr>
          <a:xfrm>
            <a:off x="7447655" y="6026011"/>
            <a:ext cx="4005072" cy="331201"/>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474" name="Google Shape;474;p20"/>
          <p:cNvSpPr/>
          <p:nvPr/>
        </p:nvSpPr>
        <p:spPr>
          <a:xfrm>
            <a:off x="3445148" y="5084801"/>
            <a:ext cx="3557381" cy="118872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Each function call goes onto the call stack and takes up some amount of stack memory.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3"/>
                                        </p:tgtEl>
                                        <p:attrNameLst>
                                          <p:attrName>style.visibility</p:attrName>
                                        </p:attrNameLst>
                                      </p:cBhvr>
                                      <p:to>
                                        <p:strVal val="visible"/>
                                      </p:to>
                                    </p:set>
                                    <p:animEffect filter="fade" transition="in">
                                      <p:cBhvr>
                                        <p:cTn dur="500"/>
                                        <p:tgtEl>
                                          <p:spTgt spid="463"/>
                                        </p:tgtEl>
                                      </p:cBhvr>
                                    </p:animEffect>
                                  </p:childTnLst>
                                </p:cTn>
                              </p:par>
                              <p:par>
                                <p:cTn fill="hold" nodeType="with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500"/>
                                        <p:tgtEl>
                                          <p:spTgt spid="473"/>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500"/>
                                        <p:tgtEl>
                                          <p:spTgt spid="4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75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750"/>
                                        <p:tgtEl>
                                          <p:spTgt spid="471"/>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750"/>
                                        <p:tgtEl>
                                          <p:spTgt spid="47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750"/>
                                        <p:tgtEl>
                                          <p:spTgt spid="469"/>
                                        </p:tgtEl>
                                      </p:cBhvr>
                                    </p:animEffect>
                                  </p:childTnLst>
                                </p:cTn>
                              </p:par>
                            </p:childTnLst>
                          </p:cTn>
                        </p:par>
                        <p:par>
                          <p:cTn fill="hold">
                            <p:stCondLst>
                              <p:cond delay="2250"/>
                            </p:stCondLst>
                            <p:childTnLst>
                              <p:par>
                                <p:cTn fill="hold" nodeType="after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750"/>
                                        <p:tgtEl>
                                          <p:spTgt spid="46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67"/>
                                        </p:tgtEl>
                                        <p:attrNameLst>
                                          <p:attrName>style.visibility</p:attrName>
                                        </p:attrNameLst>
                                      </p:cBhvr>
                                      <p:to>
                                        <p:strVal val="visible"/>
                                      </p:to>
                                    </p:set>
                                    <p:animEffect filter="fade" transition="in">
                                      <p:cBhvr>
                                        <p:cTn dur="750"/>
                                        <p:tgtEl>
                                          <p:spTgt spid="467"/>
                                        </p:tgtEl>
                                      </p:cBhvr>
                                    </p:animEffect>
                                  </p:childTnLst>
                                </p:cTn>
                              </p:par>
                            </p:childTnLst>
                          </p:cTn>
                        </p:par>
                        <p:par>
                          <p:cTn fill="hold">
                            <p:stCondLst>
                              <p:cond delay="3750"/>
                            </p:stCondLst>
                            <p:childTnLst>
                              <p:par>
                                <p:cTn fill="hold" nodeType="afterEffect" presetClass="entr" presetID="10" presetSubtype="0">
                                  <p:stCondLst>
                                    <p:cond delay="0"/>
                                  </p:stCondLst>
                                  <p:childTnLst>
                                    <p:set>
                                      <p:cBhvr>
                                        <p:cTn dur="1" fill="hold">
                                          <p:stCondLst>
                                            <p:cond delay="0"/>
                                          </p:stCondLst>
                                        </p:cTn>
                                        <p:tgtEl>
                                          <p:spTgt spid="466"/>
                                        </p:tgtEl>
                                        <p:attrNameLst>
                                          <p:attrName>style.visibility</p:attrName>
                                        </p:attrNameLst>
                                      </p:cBhvr>
                                      <p:to>
                                        <p:strVal val="visible"/>
                                      </p:to>
                                    </p:set>
                                    <p:animEffect filter="fade" transition="in">
                                      <p:cBhvr>
                                        <p:cTn dur="750"/>
                                        <p:tgtEl>
                                          <p:spTgt spid="4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5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750"/>
                                        <p:tgtEl>
                                          <p:spTgt spid="4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6" name="Shape 66"/>
        <p:cNvGrpSpPr/>
        <p:nvPr/>
      </p:nvGrpSpPr>
      <p:grpSpPr>
        <a:xfrm>
          <a:off x="0" y="0"/>
          <a:ext cx="0" cy="0"/>
          <a:chOff x="0" y="0"/>
          <a:chExt cx="0" cy="0"/>
        </a:xfrm>
      </p:grpSpPr>
      <p:sp>
        <p:nvSpPr>
          <p:cNvPr id="67" name="Google Shape;67;p3"/>
          <p:cNvSpPr txBox="1"/>
          <p:nvPr>
            <p:ph type="title"/>
          </p:nvPr>
        </p:nvSpPr>
        <p:spPr>
          <a:xfrm>
            <a:off x="612648" y="555163"/>
            <a:ext cx="6576502" cy="114492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The Word “Stack” in Different Situations</a:t>
            </a:r>
            <a:endParaRPr/>
          </a:p>
        </p:txBody>
      </p:sp>
      <p:pic>
        <p:nvPicPr>
          <p:cNvPr id="68" name="Google Shape;68;p3"/>
          <p:cNvPicPr preferRelativeResize="0"/>
          <p:nvPr>
            <p:ph idx="2" type="body"/>
          </p:nvPr>
        </p:nvPicPr>
        <p:blipFill rotWithShape="1">
          <a:blip r:embed="rId3">
            <a:alphaModFix/>
          </a:blip>
          <a:srcRect b="2540" l="0" r="0" t="2539"/>
          <a:stretch/>
        </p:blipFill>
        <p:spPr>
          <a:xfrm>
            <a:off x="7632160" y="0"/>
            <a:ext cx="4559840" cy="6858000"/>
          </a:xfrm>
          <a:prstGeom prst="rect">
            <a:avLst/>
          </a:prstGeom>
          <a:noFill/>
          <a:ln>
            <a:noFill/>
          </a:ln>
        </p:spPr>
      </p:pic>
      <p:sp>
        <p:nvSpPr>
          <p:cNvPr id="69" name="Google Shape;69;p3"/>
          <p:cNvSpPr txBox="1"/>
          <p:nvPr/>
        </p:nvSpPr>
        <p:spPr>
          <a:xfrm>
            <a:off x="1055659" y="1905278"/>
            <a:ext cx="6309360"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FFFFFF"/>
                </a:solidFill>
                <a:latin typeface="Arial"/>
                <a:ea typeface="Arial"/>
                <a:cs typeface="Arial"/>
                <a:sym typeface="Arial"/>
              </a:rPr>
              <a:t>A location in memory tracking stack frames</a:t>
            </a:r>
            <a:endParaRPr/>
          </a:p>
        </p:txBody>
      </p:sp>
      <p:sp>
        <p:nvSpPr>
          <p:cNvPr id="70" name="Google Shape;70;p3"/>
          <p:cNvSpPr txBox="1"/>
          <p:nvPr/>
        </p:nvSpPr>
        <p:spPr>
          <a:xfrm>
            <a:off x="1688209" y="2352019"/>
            <a:ext cx="5618857"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FFFFFF"/>
                </a:solidFill>
                <a:latin typeface="Arial"/>
                <a:ea typeface="Arial"/>
                <a:cs typeface="Arial"/>
                <a:sym typeface="Arial"/>
              </a:rPr>
              <a:t>The Stack, part of the amazing duo, Stack and Heap</a:t>
            </a:r>
            <a:endParaRPr/>
          </a:p>
        </p:txBody>
      </p:sp>
      <p:pic>
        <p:nvPicPr>
          <p:cNvPr id="71" name="Google Shape;71;p3"/>
          <p:cNvPicPr preferRelativeResize="0"/>
          <p:nvPr/>
        </p:nvPicPr>
        <p:blipFill rotWithShape="1">
          <a:blip r:embed="rId4">
            <a:alphaModFix/>
          </a:blip>
          <a:srcRect b="0" l="0" r="0" t="0"/>
          <a:stretch/>
        </p:blipFill>
        <p:spPr>
          <a:xfrm>
            <a:off x="612648" y="1969513"/>
            <a:ext cx="333196" cy="333196"/>
          </a:xfrm>
          <a:prstGeom prst="rect">
            <a:avLst/>
          </a:prstGeom>
          <a:noFill/>
          <a:ln>
            <a:noFill/>
          </a:ln>
        </p:spPr>
      </p:pic>
      <p:cxnSp>
        <p:nvCxnSpPr>
          <p:cNvPr id="72" name="Google Shape;72;p3"/>
          <p:cNvCxnSpPr>
            <a:stCxn id="70" idx="1"/>
          </p:cNvCxnSpPr>
          <p:nvPr/>
        </p:nvCxnSpPr>
        <p:spPr>
          <a:xfrm rot="10800000">
            <a:off x="1305109" y="2392162"/>
            <a:ext cx="383100" cy="313800"/>
          </a:xfrm>
          <a:prstGeom prst="bentConnector3">
            <a:avLst>
              <a:gd fmla="val 98474" name="adj1"/>
            </a:avLst>
          </a:prstGeom>
          <a:noFill/>
          <a:ln cap="flat" cmpd="sng" w="12700">
            <a:solidFill>
              <a:schemeClr val="accent1"/>
            </a:solidFill>
            <a:prstDash val="solid"/>
            <a:miter lim="800000"/>
            <a:headEnd len="sm" w="sm" type="none"/>
            <a:tailEnd len="sm" w="sm" type="none"/>
          </a:ln>
        </p:spPr>
      </p:cxnSp>
      <p:sp>
        <p:nvSpPr>
          <p:cNvPr id="73" name="Google Shape;73;p3"/>
          <p:cNvSpPr txBox="1"/>
          <p:nvPr/>
        </p:nvSpPr>
        <p:spPr>
          <a:xfrm>
            <a:off x="1055659" y="3426396"/>
            <a:ext cx="6309360"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FFFFFF"/>
                </a:solidFill>
                <a:latin typeface="Arial"/>
                <a:ea typeface="Arial"/>
                <a:cs typeface="Arial"/>
                <a:sym typeface="Arial"/>
              </a:rPr>
              <a:t>A list of functions currently executing in a program</a:t>
            </a:r>
            <a:endParaRPr/>
          </a:p>
        </p:txBody>
      </p:sp>
      <p:sp>
        <p:nvSpPr>
          <p:cNvPr id="74" name="Google Shape;74;p3"/>
          <p:cNvSpPr txBox="1"/>
          <p:nvPr/>
        </p:nvSpPr>
        <p:spPr>
          <a:xfrm>
            <a:off x="1688209" y="4360079"/>
            <a:ext cx="5618857"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FFFFFF"/>
                </a:solidFill>
                <a:latin typeface="Arial"/>
                <a:ea typeface="Arial"/>
                <a:cs typeface="Arial"/>
                <a:sym typeface="Arial"/>
              </a:rPr>
              <a:t>The call stack, which is stored on The Stack</a:t>
            </a:r>
            <a:endParaRPr/>
          </a:p>
        </p:txBody>
      </p:sp>
      <p:pic>
        <p:nvPicPr>
          <p:cNvPr id="75" name="Google Shape;75;p3"/>
          <p:cNvPicPr preferRelativeResize="0"/>
          <p:nvPr/>
        </p:nvPicPr>
        <p:blipFill rotWithShape="1">
          <a:blip r:embed="rId4">
            <a:alphaModFix/>
          </a:blip>
          <a:srcRect b="0" l="0" r="0" t="0"/>
          <a:stretch/>
        </p:blipFill>
        <p:spPr>
          <a:xfrm>
            <a:off x="612648" y="3675297"/>
            <a:ext cx="333196" cy="333196"/>
          </a:xfrm>
          <a:prstGeom prst="rect">
            <a:avLst/>
          </a:prstGeom>
          <a:noFill/>
          <a:ln>
            <a:noFill/>
          </a:ln>
        </p:spPr>
      </p:pic>
      <p:cxnSp>
        <p:nvCxnSpPr>
          <p:cNvPr id="76" name="Google Shape;76;p3"/>
          <p:cNvCxnSpPr>
            <a:stCxn id="74" idx="1"/>
          </p:cNvCxnSpPr>
          <p:nvPr/>
        </p:nvCxnSpPr>
        <p:spPr>
          <a:xfrm rot="10800000">
            <a:off x="1305109" y="4257434"/>
            <a:ext cx="383100" cy="302700"/>
          </a:xfrm>
          <a:prstGeom prst="bentConnector3">
            <a:avLst>
              <a:gd fmla="val 99718" name="adj1"/>
            </a:avLst>
          </a:prstGeom>
          <a:noFill/>
          <a:ln cap="flat" cmpd="sng" w="12700">
            <a:solidFill>
              <a:schemeClr val="accent1"/>
            </a:solidFill>
            <a:prstDash val="solid"/>
            <a:miter lim="800000"/>
            <a:headEnd len="sm" w="sm" type="none"/>
            <a:tailEnd len="sm" w="sm" type="none"/>
          </a:ln>
        </p:spPr>
      </p:cxnSp>
      <p:sp>
        <p:nvSpPr>
          <p:cNvPr id="77" name="Google Shape;77;p3"/>
          <p:cNvSpPr txBox="1"/>
          <p:nvPr/>
        </p:nvSpPr>
        <p:spPr>
          <a:xfrm>
            <a:off x="1055659" y="5126680"/>
            <a:ext cx="6309360"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FFFFFF"/>
                </a:solidFill>
                <a:latin typeface="Arial"/>
                <a:ea typeface="Arial"/>
                <a:cs typeface="Arial"/>
                <a:sym typeface="Arial"/>
              </a:rPr>
              <a:t>A last-in, first-out data structure </a:t>
            </a:r>
            <a:endParaRPr/>
          </a:p>
        </p:txBody>
      </p:sp>
      <p:sp>
        <p:nvSpPr>
          <p:cNvPr id="78" name="Google Shape;78;p3"/>
          <p:cNvSpPr txBox="1"/>
          <p:nvPr/>
        </p:nvSpPr>
        <p:spPr>
          <a:xfrm>
            <a:off x="1688209" y="5793532"/>
            <a:ext cx="5618857"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FFFFFF"/>
                </a:solidFill>
                <a:latin typeface="Consolas"/>
                <a:ea typeface="Consolas"/>
                <a:cs typeface="Consolas"/>
                <a:sym typeface="Consolas"/>
              </a:rPr>
              <a:t>class Stack {}; </a:t>
            </a:r>
            <a:r>
              <a:rPr b="0" i="0" lang="en-US" sz="2000" u="none" cap="none" strike="noStrike">
                <a:solidFill>
                  <a:srgbClr val="FFFFFF"/>
                </a:solidFill>
                <a:latin typeface="Arial"/>
                <a:ea typeface="Arial"/>
                <a:cs typeface="Arial"/>
                <a:sym typeface="Arial"/>
              </a:rPr>
              <a:t>(More on this later)</a:t>
            </a:r>
            <a:endParaRPr/>
          </a:p>
        </p:txBody>
      </p:sp>
      <p:pic>
        <p:nvPicPr>
          <p:cNvPr id="79" name="Google Shape;79;p3"/>
          <p:cNvPicPr preferRelativeResize="0"/>
          <p:nvPr/>
        </p:nvPicPr>
        <p:blipFill rotWithShape="1">
          <a:blip r:embed="rId4">
            <a:alphaModFix/>
          </a:blip>
          <a:srcRect b="0" l="0" r="0" t="0"/>
          <a:stretch/>
        </p:blipFill>
        <p:spPr>
          <a:xfrm>
            <a:off x="612648" y="5190915"/>
            <a:ext cx="333196" cy="333196"/>
          </a:xfrm>
          <a:prstGeom prst="rect">
            <a:avLst/>
          </a:prstGeom>
          <a:noFill/>
          <a:ln>
            <a:noFill/>
          </a:ln>
        </p:spPr>
      </p:pic>
      <p:cxnSp>
        <p:nvCxnSpPr>
          <p:cNvPr id="80" name="Google Shape;80;p3"/>
          <p:cNvCxnSpPr>
            <a:stCxn id="78" idx="1"/>
          </p:cNvCxnSpPr>
          <p:nvPr/>
        </p:nvCxnSpPr>
        <p:spPr>
          <a:xfrm rot="10800000">
            <a:off x="1305109" y="5643487"/>
            <a:ext cx="383100" cy="350100"/>
          </a:xfrm>
          <a:prstGeom prst="bentConnector3">
            <a:avLst>
              <a:gd fmla="val 99718" name="adj1"/>
            </a:avLst>
          </a:prstGeom>
          <a:noFill/>
          <a:ln cap="flat" cmpd="sng" w="12700">
            <a:solidFill>
              <a:schemeClr val="accent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gtEl>
                                        <p:attrNameLst>
                                          <p:attrName>style.visibility</p:attrName>
                                        </p:attrNameLst>
                                      </p:cBhvr>
                                      <p:to>
                                        <p:strVal val="visible"/>
                                      </p:to>
                                    </p:set>
                                    <p:animEffect filter="fade" transition="in">
                                      <p:cBhvr>
                                        <p:cTn dur="500"/>
                                        <p:tgtEl>
                                          <p:spTgt spid="69"/>
                                        </p:tgtEl>
                                      </p:cBhvr>
                                    </p:animEffect>
                                  </p:childTnLst>
                                </p:cTn>
                              </p:par>
                              <p:par>
                                <p:cTn fill="hold" nodeType="with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500"/>
                                        <p:tgtEl>
                                          <p:spTgt spid="70"/>
                                        </p:tgtEl>
                                      </p:cBhvr>
                                    </p:animEffect>
                                  </p:childTnLst>
                                </p:cTn>
                              </p:par>
                              <p:par>
                                <p:cTn fill="hold" nodeType="with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500"/>
                                        <p:tgtEl>
                                          <p:spTgt spid="71"/>
                                        </p:tgtEl>
                                      </p:cBhvr>
                                    </p:animEffect>
                                  </p:childTnLst>
                                </p:cTn>
                              </p:par>
                              <p:par>
                                <p:cTn fill="hold" nodeType="with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500"/>
                                        <p:tgtEl>
                                          <p:spTgt spid="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500"/>
                                        <p:tgtEl>
                                          <p:spTgt spid="73"/>
                                        </p:tgtEl>
                                      </p:cBhvr>
                                    </p:animEffect>
                                  </p:childTnLst>
                                </p:cTn>
                              </p:par>
                              <p:par>
                                <p:cTn fill="hold" nodeType="with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500"/>
                                        <p:tgtEl>
                                          <p:spTgt spid="74"/>
                                        </p:tgtEl>
                                      </p:cBhvr>
                                    </p:animEffect>
                                  </p:childTnLst>
                                </p:cTn>
                              </p:par>
                              <p:par>
                                <p:cTn fill="hold" nodeType="with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500"/>
                                        <p:tgtEl>
                                          <p:spTgt spid="75"/>
                                        </p:tgtEl>
                                      </p:cBhvr>
                                    </p:animEffect>
                                  </p:childTnLst>
                                </p:cTn>
                              </p:par>
                              <p:par>
                                <p:cTn fill="hold" nodeType="with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500"/>
                                        <p:tgtEl>
                                          <p:spTgt spid="77"/>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79" name="Shape 479"/>
        <p:cNvGrpSpPr/>
        <p:nvPr/>
      </p:nvGrpSpPr>
      <p:grpSpPr>
        <a:xfrm>
          <a:off x="0" y="0"/>
          <a:ext cx="0" cy="0"/>
          <a:chOff x="0" y="0"/>
          <a:chExt cx="0" cy="0"/>
        </a:xfrm>
      </p:grpSpPr>
      <p:sp>
        <p:nvSpPr>
          <p:cNvPr id="480" name="Google Shape;480;p21"/>
          <p:cNvSpPr txBox="1"/>
          <p:nvPr>
            <p:ph type="title"/>
          </p:nvPr>
        </p:nvSpPr>
        <p:spPr>
          <a:xfrm>
            <a:off x="612648" y="555163"/>
            <a:ext cx="6576502" cy="114492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The Stack Is a Small Amount of Memory</a:t>
            </a:r>
            <a:endParaRPr/>
          </a:p>
        </p:txBody>
      </p:sp>
      <p:sp>
        <p:nvSpPr>
          <p:cNvPr id="481" name="Google Shape;481;p21"/>
          <p:cNvSpPr/>
          <p:nvPr/>
        </p:nvSpPr>
        <p:spPr>
          <a:xfrm>
            <a:off x="612648" y="2218829"/>
            <a:ext cx="100182" cy="365760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482" name="Google Shape;482;p21"/>
          <p:cNvSpPr/>
          <p:nvPr/>
        </p:nvSpPr>
        <p:spPr>
          <a:xfrm>
            <a:off x="712825" y="2218830"/>
            <a:ext cx="5865531" cy="365760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600">
                <a:solidFill>
                  <a:srgbClr val="0000FF"/>
                </a:solidFill>
                <a:latin typeface="Consolas"/>
                <a:ea typeface="Consolas"/>
                <a:cs typeface="Consolas"/>
                <a:sym typeface="Consolas"/>
              </a:rPr>
              <a:t>int</a:t>
            </a:r>
            <a:r>
              <a:rPr lang="en-US" sz="1600">
                <a:solidFill>
                  <a:srgbClr val="000000"/>
                </a:solidFill>
                <a:latin typeface="Consolas"/>
                <a:ea typeface="Consolas"/>
                <a:cs typeface="Consolas"/>
                <a:sym typeface="Consolas"/>
              </a:rPr>
              <a:t> Factorial(</a:t>
            </a:r>
            <a:r>
              <a:rPr lang="en-US" sz="1600">
                <a:solidFill>
                  <a:srgbClr val="0000FF"/>
                </a:solidFill>
                <a:latin typeface="Consolas"/>
                <a:ea typeface="Consolas"/>
                <a:cs typeface="Consolas"/>
                <a:sym typeface="Consolas"/>
              </a:rPr>
              <a:t>int</a:t>
            </a:r>
            <a:r>
              <a:rPr lang="en-US" sz="1600">
                <a:solidFill>
                  <a:srgbClr val="000000"/>
                </a:solidFill>
                <a:latin typeface="Consolas"/>
                <a:ea typeface="Consolas"/>
                <a:cs typeface="Consolas"/>
                <a:sym typeface="Consolas"/>
              </a:rPr>
              <a:t> </a:t>
            </a:r>
            <a:r>
              <a:rPr lang="en-US" sz="1600">
                <a:solidFill>
                  <a:srgbClr val="2D3F51"/>
                </a:solidFill>
                <a:latin typeface="Consolas"/>
                <a:ea typeface="Consolas"/>
                <a:cs typeface="Consolas"/>
                <a:sym typeface="Consolas"/>
              </a:rPr>
              <a:t>value</a:t>
            </a: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int </a:t>
            </a:r>
            <a:r>
              <a:rPr lang="en-US" sz="1600">
                <a:solidFill>
                  <a:srgbClr val="000000"/>
                </a:solidFill>
                <a:latin typeface="Consolas"/>
                <a:ea typeface="Consolas"/>
                <a:cs typeface="Consolas"/>
                <a:sym typeface="Consolas"/>
              </a:rPr>
              <a:t>bigArray[1000];</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return</a:t>
            </a:r>
            <a:r>
              <a:rPr lang="en-US" sz="1600">
                <a:solidFill>
                  <a:srgbClr val="000000"/>
                </a:solidFill>
                <a:latin typeface="Consolas"/>
                <a:ea typeface="Consolas"/>
                <a:cs typeface="Consolas"/>
                <a:sym typeface="Consolas"/>
              </a:rPr>
              <a:t> </a:t>
            </a:r>
            <a:r>
              <a:rPr lang="en-US" sz="1600">
                <a:solidFill>
                  <a:srgbClr val="2D3F51"/>
                </a:solidFill>
                <a:latin typeface="Consolas"/>
                <a:ea typeface="Consolas"/>
                <a:cs typeface="Consolas"/>
                <a:sym typeface="Consolas"/>
              </a:rPr>
              <a:t>value</a:t>
            </a:r>
            <a:r>
              <a:rPr lang="en-US" sz="1600">
                <a:solidFill>
                  <a:srgbClr val="000000"/>
                </a:solidFill>
                <a:latin typeface="Consolas"/>
                <a:ea typeface="Consolas"/>
                <a:cs typeface="Consolas"/>
                <a:sym typeface="Consolas"/>
              </a:rPr>
              <a:t> * Factorial(</a:t>
            </a:r>
            <a:r>
              <a:rPr lang="en-US" sz="1600">
                <a:solidFill>
                  <a:srgbClr val="2D3F51"/>
                </a:solidFill>
                <a:latin typeface="Consolas"/>
                <a:ea typeface="Consolas"/>
                <a:cs typeface="Consolas"/>
                <a:sym typeface="Consolas"/>
              </a:rPr>
              <a:t>value</a:t>
            </a:r>
            <a:r>
              <a:rPr lang="en-US" sz="1600">
                <a:solidFill>
                  <a:srgbClr val="000000"/>
                </a:solidFill>
                <a:latin typeface="Consolas"/>
                <a:ea typeface="Consolas"/>
                <a:cs typeface="Consolas"/>
                <a:sym typeface="Consolas"/>
              </a:rPr>
              <a:t> - 1);</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void SmallFunction()</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	Factorial(5);</a:t>
            </a:r>
            <a:br>
              <a:rPr lang="en-US" sz="1600">
                <a:solidFill>
                  <a:srgbClr val="000000"/>
                </a:solidFill>
                <a:latin typeface="Consolas"/>
                <a:ea typeface="Consolas"/>
                <a:cs typeface="Consolas"/>
                <a:sym typeface="Consolas"/>
              </a:rPr>
            </a:b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int</a:t>
            </a:r>
            <a:r>
              <a:rPr lang="en-US" sz="1600">
                <a:solidFill>
                  <a:srgbClr val="000000"/>
                </a:solidFill>
                <a:latin typeface="Consolas"/>
                <a:ea typeface="Consolas"/>
                <a:cs typeface="Consolas"/>
                <a:sym typeface="Consolas"/>
              </a:rPr>
              <a:t> main()</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	SmallFunction();</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return</a:t>
            </a:r>
            <a:r>
              <a:rPr lang="en-US" sz="1600">
                <a:solidFill>
                  <a:srgbClr val="000000"/>
                </a:solidFill>
                <a:latin typeface="Consolas"/>
                <a:ea typeface="Consolas"/>
                <a:cs typeface="Consolas"/>
                <a:sym typeface="Consolas"/>
              </a:rPr>
              <a:t> 0;</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sz="1600">
              <a:solidFill>
                <a:schemeClr val="lt1"/>
              </a:solidFill>
              <a:latin typeface="Consolas"/>
              <a:ea typeface="Consolas"/>
              <a:cs typeface="Consolas"/>
              <a:sym typeface="Consolas"/>
            </a:endParaRPr>
          </a:p>
        </p:txBody>
      </p:sp>
      <p:sp>
        <p:nvSpPr>
          <p:cNvPr id="483" name="Google Shape;483;p21"/>
          <p:cNvSpPr/>
          <p:nvPr/>
        </p:nvSpPr>
        <p:spPr>
          <a:xfrm>
            <a:off x="7426702" y="1554955"/>
            <a:ext cx="4052473" cy="4816087"/>
          </a:xfrm>
          <a:prstGeom prst="rect">
            <a:avLst/>
          </a:prstGeom>
          <a:solidFill>
            <a:srgbClr val="F2F2F2"/>
          </a:solidFill>
          <a:ln cap="flat" cmpd="sng" w="38100">
            <a:solidFill>
              <a:srgbClr val="BFBFBF"/>
            </a:solidFill>
            <a:prstDash val="solid"/>
            <a:miter lim="800000"/>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t/>
            </a:r>
            <a:endParaRPr b="1" sz="2800">
              <a:solidFill>
                <a:schemeClr val="dk1"/>
              </a:solidFill>
              <a:latin typeface="Arial"/>
              <a:ea typeface="Arial"/>
              <a:cs typeface="Arial"/>
              <a:sym typeface="Arial"/>
            </a:endParaRPr>
          </a:p>
        </p:txBody>
      </p:sp>
      <p:sp>
        <p:nvSpPr>
          <p:cNvPr id="484" name="Google Shape;484;p21"/>
          <p:cNvSpPr/>
          <p:nvPr/>
        </p:nvSpPr>
        <p:spPr>
          <a:xfrm>
            <a:off x="5575935" y="1554955"/>
            <a:ext cx="1848556" cy="457200"/>
          </a:xfrm>
          <a:prstGeom prst="rect">
            <a:avLst/>
          </a:prstGeom>
          <a:noFill/>
          <a:ln cap="flat" cmpd="sng" w="38100">
            <a:solidFill>
              <a:srgbClr val="BFBFBF"/>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Stack memory</a:t>
            </a:r>
            <a:endParaRPr/>
          </a:p>
        </p:txBody>
      </p:sp>
      <p:sp>
        <p:nvSpPr>
          <p:cNvPr id="485" name="Google Shape;485;p21"/>
          <p:cNvSpPr/>
          <p:nvPr/>
        </p:nvSpPr>
        <p:spPr>
          <a:xfrm>
            <a:off x="7447655" y="197507"/>
            <a:ext cx="4005072" cy="1371600"/>
          </a:xfrm>
          <a:prstGeom prst="rect">
            <a:avLst/>
          </a:prstGeom>
          <a:solidFill>
            <a:srgbClr val="E68895"/>
          </a:solidFill>
          <a:ln cap="flat" cmpd="sng" w="12700">
            <a:solidFill>
              <a:srgbClr val="A923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2)</a:t>
            </a:r>
            <a:endParaRPr/>
          </a:p>
          <a:p>
            <a:pPr indent="0" lvl="0" marL="0" marR="0" rtl="0" algn="l">
              <a:spcBef>
                <a:spcPts val="0"/>
              </a:spcBef>
              <a:spcAft>
                <a:spcPts val="0"/>
              </a:spcAft>
              <a:buNone/>
            </a:pPr>
            <a:r>
              <a:rPr lang="en-US" sz="1800">
                <a:solidFill>
                  <a:schemeClr val="dk1"/>
                </a:solidFill>
                <a:latin typeface="Consolas"/>
                <a:ea typeface="Consolas"/>
                <a:cs typeface="Consolas"/>
                <a:sym typeface="Consolas"/>
              </a:rPr>
              <a:t>Error: Stack overflow!</a:t>
            </a:r>
            <a:endParaRPr/>
          </a:p>
        </p:txBody>
      </p:sp>
      <p:sp>
        <p:nvSpPr>
          <p:cNvPr id="486" name="Google Shape;486;p21"/>
          <p:cNvSpPr/>
          <p:nvPr/>
        </p:nvSpPr>
        <p:spPr>
          <a:xfrm>
            <a:off x="7447655" y="1578331"/>
            <a:ext cx="4005072" cy="137160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3)</a:t>
            </a:r>
            <a:endParaRPr/>
          </a:p>
        </p:txBody>
      </p:sp>
      <p:sp>
        <p:nvSpPr>
          <p:cNvPr id="487" name="Google Shape;487;p21"/>
          <p:cNvSpPr/>
          <p:nvPr/>
        </p:nvSpPr>
        <p:spPr>
          <a:xfrm>
            <a:off x="7447655" y="2955113"/>
            <a:ext cx="4005072" cy="137160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4)</a:t>
            </a:r>
            <a:endParaRPr/>
          </a:p>
        </p:txBody>
      </p:sp>
      <p:sp>
        <p:nvSpPr>
          <p:cNvPr id="488" name="Google Shape;488;p21"/>
          <p:cNvSpPr/>
          <p:nvPr/>
        </p:nvSpPr>
        <p:spPr>
          <a:xfrm>
            <a:off x="7447655" y="4325545"/>
            <a:ext cx="4005072" cy="137160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Factorial(int value = 5)</a:t>
            </a:r>
            <a:endParaRPr/>
          </a:p>
        </p:txBody>
      </p:sp>
      <p:sp>
        <p:nvSpPr>
          <p:cNvPr id="489" name="Google Shape;489;p21"/>
          <p:cNvSpPr/>
          <p:nvPr/>
        </p:nvSpPr>
        <p:spPr>
          <a:xfrm>
            <a:off x="7447655" y="5695977"/>
            <a:ext cx="4005072" cy="331201"/>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SmallFunction()</a:t>
            </a:r>
            <a:endParaRPr/>
          </a:p>
        </p:txBody>
      </p:sp>
      <p:sp>
        <p:nvSpPr>
          <p:cNvPr id="490" name="Google Shape;490;p21"/>
          <p:cNvSpPr/>
          <p:nvPr/>
        </p:nvSpPr>
        <p:spPr>
          <a:xfrm>
            <a:off x="7447655" y="6026011"/>
            <a:ext cx="4005072" cy="331201"/>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491" name="Google Shape;491;p21"/>
          <p:cNvSpPr/>
          <p:nvPr/>
        </p:nvSpPr>
        <p:spPr>
          <a:xfrm flipH="1">
            <a:off x="3779399" y="5327177"/>
            <a:ext cx="3593071" cy="1043866"/>
          </a:xfrm>
          <a:custGeom>
            <a:rect b="b" l="l" r="r" t="t"/>
            <a:pathLst>
              <a:path extrusionOk="0" h="1200331" w="4332056">
                <a:moveTo>
                  <a:pt x="174930" y="0"/>
                </a:moveTo>
                <a:lnTo>
                  <a:pt x="4332056" y="0"/>
                </a:lnTo>
                <a:lnTo>
                  <a:pt x="4332056" y="1200331"/>
                </a:lnTo>
                <a:lnTo>
                  <a:pt x="174930" y="1200331"/>
                </a:lnTo>
                <a:lnTo>
                  <a:pt x="174930" y="780612"/>
                </a:lnTo>
                <a:lnTo>
                  <a:pt x="0" y="600166"/>
                </a:lnTo>
                <a:lnTo>
                  <a:pt x="174930" y="419719"/>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365750" wrap="square" tIns="182875">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Stack frames are typically small; a call stack might store dozens, or hundreds of them.</a:t>
            </a:r>
            <a:endParaRPr/>
          </a:p>
        </p:txBody>
      </p:sp>
      <p:cxnSp>
        <p:nvCxnSpPr>
          <p:cNvPr id="492" name="Google Shape;492;p21"/>
          <p:cNvCxnSpPr>
            <a:stCxn id="493" idx="1"/>
            <a:endCxn id="494" idx="3"/>
          </p:cNvCxnSpPr>
          <p:nvPr/>
        </p:nvCxnSpPr>
        <p:spPr>
          <a:xfrm flipH="1">
            <a:off x="3460012" y="2727487"/>
            <a:ext cx="658200" cy="216600"/>
          </a:xfrm>
          <a:prstGeom prst="bentConnector3">
            <a:avLst>
              <a:gd fmla="val 49996" name="adj1"/>
            </a:avLst>
          </a:prstGeom>
          <a:noFill/>
          <a:ln cap="flat" cmpd="sng" w="19050">
            <a:solidFill>
              <a:schemeClr val="accent3"/>
            </a:solidFill>
            <a:prstDash val="solid"/>
            <a:miter lim="800000"/>
            <a:headEnd len="sm" w="sm" type="none"/>
            <a:tailEnd len="sm" w="sm" type="none"/>
          </a:ln>
        </p:spPr>
      </p:cxnSp>
      <p:sp>
        <p:nvSpPr>
          <p:cNvPr id="494" name="Google Shape;494;p21"/>
          <p:cNvSpPr/>
          <p:nvPr/>
        </p:nvSpPr>
        <p:spPr>
          <a:xfrm>
            <a:off x="1323927" y="2778027"/>
            <a:ext cx="2136139" cy="331947"/>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93" name="Google Shape;493;p21"/>
          <p:cNvSpPr/>
          <p:nvPr/>
        </p:nvSpPr>
        <p:spPr>
          <a:xfrm>
            <a:off x="4118212" y="2345000"/>
            <a:ext cx="2970756" cy="764974"/>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Functions with lots of data, on the other hand…</a:t>
            </a:r>
            <a:endParaRPr/>
          </a:p>
        </p:txBody>
      </p:sp>
      <p:sp>
        <p:nvSpPr>
          <p:cNvPr id="495" name="Google Shape;495;p21"/>
          <p:cNvSpPr/>
          <p:nvPr/>
        </p:nvSpPr>
        <p:spPr>
          <a:xfrm flipH="1">
            <a:off x="3779399" y="4537543"/>
            <a:ext cx="3593071" cy="731520"/>
          </a:xfrm>
          <a:custGeom>
            <a:rect b="b" l="l" r="r" t="t"/>
            <a:pathLst>
              <a:path extrusionOk="0" h="1200331" w="4332056">
                <a:moveTo>
                  <a:pt x="174930" y="0"/>
                </a:moveTo>
                <a:lnTo>
                  <a:pt x="4332056" y="0"/>
                </a:lnTo>
                <a:lnTo>
                  <a:pt x="4332056" y="1200331"/>
                </a:lnTo>
                <a:lnTo>
                  <a:pt x="174930" y="1200331"/>
                </a:lnTo>
                <a:lnTo>
                  <a:pt x="174930" y="780612"/>
                </a:lnTo>
                <a:lnTo>
                  <a:pt x="0" y="600166"/>
                </a:lnTo>
                <a:lnTo>
                  <a:pt x="174930" y="419719"/>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365750" wrap="square" tIns="182875">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…use more space on the stack.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5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500"/>
                                        <p:tgtEl>
                                          <p:spTgt spid="492"/>
                                        </p:tgtEl>
                                      </p:cBhvr>
                                    </p:animEffect>
                                  </p:childTnLst>
                                </p:cTn>
                              </p:par>
                              <p:par>
                                <p:cTn fill="hold" nodeType="with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par>
                                <p:cTn fill="hold" nodeType="with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5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8"/>
                                        </p:tgtEl>
                                        <p:attrNameLst>
                                          <p:attrName>style.visibility</p:attrName>
                                        </p:attrNameLst>
                                      </p:cBhvr>
                                      <p:to>
                                        <p:strVal val="visible"/>
                                      </p:to>
                                    </p:set>
                                    <p:animEffect filter="fade" transition="in">
                                      <p:cBhvr>
                                        <p:cTn dur="1000"/>
                                        <p:tgtEl>
                                          <p:spTgt spid="48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87"/>
                                        </p:tgtEl>
                                        <p:attrNameLst>
                                          <p:attrName>style.visibility</p:attrName>
                                        </p:attrNameLst>
                                      </p:cBhvr>
                                      <p:to>
                                        <p:strVal val="visible"/>
                                      </p:to>
                                    </p:set>
                                    <p:animEffect filter="fade" transition="in">
                                      <p:cBhvr>
                                        <p:cTn dur="1000"/>
                                        <p:tgtEl>
                                          <p:spTgt spid="48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486"/>
                                        </p:tgtEl>
                                        <p:attrNameLst>
                                          <p:attrName>style.visibility</p:attrName>
                                        </p:attrNameLst>
                                      </p:cBhvr>
                                      <p:to>
                                        <p:strVal val="visible"/>
                                      </p:to>
                                    </p:set>
                                    <p:animEffect filter="fade" transition="in">
                                      <p:cBhvr>
                                        <p:cTn dur="1000"/>
                                        <p:tgtEl>
                                          <p:spTgt spid="48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485"/>
                                        </p:tgtEl>
                                        <p:attrNameLst>
                                          <p:attrName>style.visibility</p:attrName>
                                        </p:attrNameLst>
                                      </p:cBhvr>
                                      <p:to>
                                        <p:strVal val="visible"/>
                                      </p:to>
                                    </p:set>
                                    <p:animEffect filter="fade" transition="in">
                                      <p:cBhvr>
                                        <p:cTn dur="1000"/>
                                        <p:tgtEl>
                                          <p:spTgt spid="4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0" name="Shape 500"/>
        <p:cNvGrpSpPr/>
        <p:nvPr/>
      </p:nvGrpSpPr>
      <p:grpSpPr>
        <a:xfrm>
          <a:off x="0" y="0"/>
          <a:ext cx="0" cy="0"/>
          <a:chOff x="0" y="0"/>
          <a:chExt cx="0" cy="0"/>
        </a:xfrm>
      </p:grpSpPr>
      <p:sp>
        <p:nvSpPr>
          <p:cNvPr id="501" name="Google Shape;501;p22"/>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What If You </a:t>
            </a:r>
            <a:r>
              <a:rPr lang="en-US">
                <a:solidFill>
                  <a:srgbClr val="FAA75A"/>
                </a:solidFill>
              </a:rPr>
              <a:t>Need</a:t>
            </a:r>
            <a:r>
              <a:rPr lang="en-US">
                <a:solidFill>
                  <a:schemeClr val="lt1"/>
                </a:solidFill>
              </a:rPr>
              <a:t> Large Amounts of Memory?</a:t>
            </a:r>
            <a:endParaRPr/>
          </a:p>
        </p:txBody>
      </p:sp>
      <p:sp>
        <p:nvSpPr>
          <p:cNvPr id="502" name="Google Shape;502;p22"/>
          <p:cNvSpPr txBox="1"/>
          <p:nvPr/>
        </p:nvSpPr>
        <p:spPr>
          <a:xfrm>
            <a:off x="1055657" y="1694947"/>
            <a:ext cx="10440697"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400">
                <a:solidFill>
                  <a:srgbClr val="FFFFFF"/>
                </a:solidFill>
                <a:latin typeface="Arial"/>
                <a:ea typeface="Arial"/>
                <a:cs typeface="Arial"/>
                <a:sym typeface="Arial"/>
              </a:rPr>
              <a:t>Then, you </a:t>
            </a:r>
            <a:r>
              <a:rPr b="1" lang="en-US" sz="2400">
                <a:solidFill>
                  <a:srgbClr val="FAA75A"/>
                </a:solidFill>
                <a:latin typeface="Arial"/>
                <a:ea typeface="Arial"/>
                <a:cs typeface="Arial"/>
                <a:sym typeface="Arial"/>
              </a:rPr>
              <a:t>dynamically allocate </a:t>
            </a:r>
            <a:r>
              <a:rPr lang="en-US" sz="2400">
                <a:solidFill>
                  <a:srgbClr val="FFFFFF"/>
                </a:solidFill>
                <a:latin typeface="Arial"/>
                <a:ea typeface="Arial"/>
                <a:cs typeface="Arial"/>
                <a:sym typeface="Arial"/>
              </a:rPr>
              <a:t>memory on the </a:t>
            </a:r>
            <a:r>
              <a:rPr b="1" lang="en-US" sz="2400">
                <a:solidFill>
                  <a:srgbClr val="FAA75A"/>
                </a:solidFill>
                <a:latin typeface="Arial"/>
                <a:ea typeface="Arial"/>
                <a:cs typeface="Arial"/>
                <a:sym typeface="Arial"/>
              </a:rPr>
              <a:t>heap</a:t>
            </a:r>
            <a:r>
              <a:rPr lang="en-US" sz="2400">
                <a:solidFill>
                  <a:srgbClr val="FFFFFF"/>
                </a:solidFill>
                <a:latin typeface="Arial"/>
                <a:ea typeface="Arial"/>
                <a:cs typeface="Arial"/>
                <a:sym typeface="Arial"/>
              </a:rPr>
              <a:t>.</a:t>
            </a:r>
            <a:endParaRPr/>
          </a:p>
        </p:txBody>
      </p:sp>
      <p:sp>
        <p:nvSpPr>
          <p:cNvPr id="503" name="Google Shape;503;p22"/>
          <p:cNvSpPr/>
          <p:nvPr/>
        </p:nvSpPr>
        <p:spPr>
          <a:xfrm>
            <a:off x="709782" y="3256793"/>
            <a:ext cx="4555984" cy="2772558"/>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600">
                <a:solidFill>
                  <a:srgbClr val="0000FF"/>
                </a:solidFill>
                <a:latin typeface="Consolas"/>
                <a:ea typeface="Consolas"/>
                <a:cs typeface="Consolas"/>
                <a:sym typeface="Consolas"/>
              </a:rPr>
              <a:t>void</a:t>
            </a:r>
            <a:r>
              <a:rPr lang="en-US" sz="1600">
                <a:solidFill>
                  <a:srgbClr val="000000"/>
                </a:solidFill>
                <a:latin typeface="Consolas"/>
                <a:ea typeface="Consolas"/>
                <a:cs typeface="Consolas"/>
                <a:sym typeface="Consolas"/>
              </a:rPr>
              <a:t> SomeFunction()</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int </a:t>
            </a:r>
            <a:r>
              <a:rPr lang="en-US" sz="1600">
                <a:solidFill>
                  <a:srgbClr val="000000"/>
                </a:solidFill>
                <a:latin typeface="Consolas"/>
                <a:ea typeface="Consolas"/>
                <a:cs typeface="Consolas"/>
                <a:sym typeface="Consolas"/>
              </a:rPr>
              <a:t>bigArray[300000];</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	</a:t>
            </a:r>
            <a:r>
              <a:rPr lang="en-US" sz="1600">
                <a:solidFill>
                  <a:srgbClr val="008000"/>
                </a:solidFill>
                <a:latin typeface="Consolas"/>
                <a:ea typeface="Consolas"/>
                <a:cs typeface="Consolas"/>
                <a:sym typeface="Consolas"/>
              </a:rPr>
              <a:t>// Do some stuff</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p:txBody>
      </p:sp>
      <p:sp>
        <p:nvSpPr>
          <p:cNvPr id="504" name="Google Shape;504;p22"/>
          <p:cNvSpPr/>
          <p:nvPr/>
        </p:nvSpPr>
        <p:spPr>
          <a:xfrm>
            <a:off x="609600" y="3256793"/>
            <a:ext cx="100182" cy="2772558"/>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05" name="Google Shape;505;p22"/>
          <p:cNvPicPr preferRelativeResize="0"/>
          <p:nvPr/>
        </p:nvPicPr>
        <p:blipFill rotWithShape="1">
          <a:blip r:embed="rId3">
            <a:alphaModFix/>
          </a:blip>
          <a:srcRect b="0" l="0" r="0" t="0"/>
          <a:stretch/>
        </p:blipFill>
        <p:spPr>
          <a:xfrm>
            <a:off x="646827" y="1759181"/>
            <a:ext cx="333196" cy="333196"/>
          </a:xfrm>
          <a:prstGeom prst="rect">
            <a:avLst/>
          </a:prstGeom>
          <a:noFill/>
          <a:ln>
            <a:noFill/>
          </a:ln>
        </p:spPr>
      </p:pic>
      <p:sp>
        <p:nvSpPr>
          <p:cNvPr id="506" name="Google Shape;506;p22"/>
          <p:cNvSpPr/>
          <p:nvPr/>
        </p:nvSpPr>
        <p:spPr>
          <a:xfrm>
            <a:off x="6427829" y="3256792"/>
            <a:ext cx="5154571" cy="2772559"/>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600">
                <a:solidFill>
                  <a:srgbClr val="0000FF"/>
                </a:solidFill>
                <a:latin typeface="Consolas"/>
                <a:ea typeface="Consolas"/>
                <a:cs typeface="Consolas"/>
                <a:sym typeface="Consolas"/>
              </a:rPr>
              <a:t>void</a:t>
            </a:r>
            <a:r>
              <a:rPr lang="en-US" sz="1600">
                <a:solidFill>
                  <a:srgbClr val="000000"/>
                </a:solidFill>
                <a:latin typeface="Consolas"/>
                <a:ea typeface="Consolas"/>
                <a:cs typeface="Consolas"/>
                <a:sym typeface="Consolas"/>
              </a:rPr>
              <a:t> SomeFunction()</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rgbClr val="0000FF"/>
                </a:solidFill>
                <a:latin typeface="Consolas"/>
                <a:ea typeface="Consolas"/>
                <a:cs typeface="Consolas"/>
                <a:sym typeface="Consolas"/>
              </a:rPr>
              <a:t>	</a:t>
            </a:r>
            <a:r>
              <a:rPr lang="en-US" sz="1600">
                <a:solidFill>
                  <a:srgbClr val="008000"/>
                </a:solidFill>
                <a:latin typeface="Consolas"/>
                <a:ea typeface="Consolas"/>
                <a:cs typeface="Consolas"/>
                <a:sym typeface="Consolas"/>
              </a:rPr>
              <a:t>// 1. Allocate memory</a:t>
            </a:r>
            <a:endParaRPr/>
          </a:p>
          <a:p>
            <a:pPr indent="0" lvl="0" marL="0" marR="0" rtl="0" algn="l">
              <a:spcBef>
                <a:spcPts val="0"/>
              </a:spcBef>
              <a:spcAft>
                <a:spcPts val="0"/>
              </a:spcAft>
              <a:buNone/>
            </a:pPr>
            <a:r>
              <a:rPr lang="en-US" sz="1600">
                <a:solidFill>
                  <a:srgbClr val="008000"/>
                </a:solidFill>
                <a:latin typeface="Consolas"/>
                <a:ea typeface="Consolas"/>
                <a:cs typeface="Consolas"/>
                <a:sym typeface="Consolas"/>
              </a:rPr>
              <a:t>	</a:t>
            </a:r>
            <a:r>
              <a:rPr lang="en-US" sz="1600">
                <a:solidFill>
                  <a:srgbClr val="0000FF"/>
                </a:solidFill>
                <a:latin typeface="Consolas"/>
                <a:ea typeface="Consolas"/>
                <a:cs typeface="Consolas"/>
                <a:sym typeface="Consolas"/>
              </a:rPr>
              <a:t>int</a:t>
            </a:r>
            <a:r>
              <a:rPr lang="en-US" sz="1600">
                <a:solidFill>
                  <a:srgbClr val="000000"/>
                </a:solidFill>
                <a:latin typeface="Consolas"/>
                <a:ea typeface="Consolas"/>
                <a:cs typeface="Consolas"/>
                <a:sym typeface="Consolas"/>
              </a:rPr>
              <a:t>* bigArray = </a:t>
            </a:r>
            <a:r>
              <a:rPr lang="en-US" sz="1600">
                <a:solidFill>
                  <a:srgbClr val="0000FF"/>
                </a:solidFill>
                <a:latin typeface="Consolas"/>
                <a:ea typeface="Consolas"/>
                <a:cs typeface="Consolas"/>
                <a:sym typeface="Consolas"/>
              </a:rPr>
              <a:t>new int</a:t>
            </a:r>
            <a:r>
              <a:rPr lang="en-US" sz="1600">
                <a:solidFill>
                  <a:srgbClr val="000000"/>
                </a:solidFill>
                <a:latin typeface="Consolas"/>
                <a:ea typeface="Consolas"/>
                <a:cs typeface="Consolas"/>
                <a:sym typeface="Consolas"/>
              </a:rPr>
              <a:t>[300000];</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	</a:t>
            </a:r>
            <a:r>
              <a:rPr lang="en-US" sz="1600">
                <a:solidFill>
                  <a:srgbClr val="008000"/>
                </a:solidFill>
                <a:latin typeface="Consolas"/>
                <a:ea typeface="Consolas"/>
                <a:cs typeface="Consolas"/>
                <a:sym typeface="Consolas"/>
              </a:rPr>
              <a:t>// 2. Do what you need to do</a:t>
            </a:r>
            <a:endParaRPr/>
          </a:p>
          <a:p>
            <a:pPr indent="0" lvl="0" marL="0" marR="0" rtl="0" algn="l">
              <a:spcBef>
                <a:spcPts val="0"/>
              </a:spcBef>
              <a:spcAft>
                <a:spcPts val="0"/>
              </a:spcAft>
              <a:buNone/>
            </a:pPr>
            <a:r>
              <a:rPr lang="en-US" sz="1600">
                <a:solidFill>
                  <a:srgbClr val="008000"/>
                </a:solidFill>
                <a:latin typeface="Consolas"/>
                <a:ea typeface="Consolas"/>
                <a:cs typeface="Consolas"/>
                <a:sym typeface="Consolas"/>
              </a:rPr>
              <a:t>	</a:t>
            </a:r>
            <a:endParaRPr/>
          </a:p>
          <a:p>
            <a:pPr indent="0" lvl="0" marL="0" marR="0" rtl="0" algn="l">
              <a:spcBef>
                <a:spcPts val="0"/>
              </a:spcBef>
              <a:spcAft>
                <a:spcPts val="0"/>
              </a:spcAft>
              <a:buNone/>
            </a:pPr>
            <a:r>
              <a:rPr lang="en-US" sz="1600">
                <a:solidFill>
                  <a:srgbClr val="008000"/>
                </a:solidFill>
                <a:latin typeface="Consolas"/>
                <a:ea typeface="Consolas"/>
                <a:cs typeface="Consolas"/>
                <a:sym typeface="Consolas"/>
              </a:rPr>
              <a:t>	// 3. Deallocate memory</a:t>
            </a:r>
            <a:endParaRPr/>
          </a:p>
          <a:p>
            <a:pPr indent="0" lvl="0" marL="0" marR="0" rtl="0" algn="l">
              <a:spcBef>
                <a:spcPts val="0"/>
              </a:spcBef>
              <a:spcAft>
                <a:spcPts val="0"/>
              </a:spcAft>
              <a:buNone/>
            </a:pPr>
            <a:r>
              <a:rPr lang="en-US" sz="1600">
                <a:solidFill>
                  <a:srgbClr val="008000"/>
                </a:solidFill>
                <a:latin typeface="Consolas"/>
                <a:ea typeface="Consolas"/>
                <a:cs typeface="Consolas"/>
                <a:sym typeface="Consolas"/>
              </a:rPr>
              <a:t>	</a:t>
            </a:r>
            <a:r>
              <a:rPr lang="en-US" sz="1600">
                <a:solidFill>
                  <a:srgbClr val="0000FF"/>
                </a:solidFill>
                <a:latin typeface="Consolas"/>
                <a:ea typeface="Consolas"/>
                <a:cs typeface="Consolas"/>
                <a:sym typeface="Consolas"/>
              </a:rPr>
              <a:t>delete</a:t>
            </a:r>
            <a:r>
              <a:rPr lang="en-US" sz="1600">
                <a:solidFill>
                  <a:srgbClr val="000000"/>
                </a:solidFill>
                <a:latin typeface="Consolas"/>
                <a:ea typeface="Consolas"/>
                <a:cs typeface="Consolas"/>
                <a:sym typeface="Consolas"/>
              </a:rPr>
              <a:t>[] bigArray;</a:t>
            </a:r>
            <a:endParaRPr/>
          </a:p>
          <a:p>
            <a:pPr indent="0" lvl="0" marL="0" marR="0" rtl="0" algn="l">
              <a:spcBef>
                <a:spcPts val="0"/>
              </a:spcBef>
              <a:spcAft>
                <a:spcPts val="0"/>
              </a:spcAft>
              <a:buNone/>
            </a:pPr>
            <a:r>
              <a:rPr lang="en-US" sz="1600">
                <a:solidFill>
                  <a:srgbClr val="000000"/>
                </a:solidFill>
                <a:latin typeface="Consolas"/>
                <a:ea typeface="Consolas"/>
                <a:cs typeface="Consolas"/>
                <a:sym typeface="Consolas"/>
              </a:rPr>
              <a:t>}</a:t>
            </a:r>
            <a:endParaRPr/>
          </a:p>
        </p:txBody>
      </p:sp>
      <p:sp>
        <p:nvSpPr>
          <p:cNvPr id="507" name="Google Shape;507;p22"/>
          <p:cNvSpPr/>
          <p:nvPr/>
        </p:nvSpPr>
        <p:spPr>
          <a:xfrm>
            <a:off x="6327648" y="3256792"/>
            <a:ext cx="100182" cy="2772559"/>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508" name="Google Shape;508;p22"/>
          <p:cNvSpPr/>
          <p:nvPr/>
        </p:nvSpPr>
        <p:spPr>
          <a:xfrm>
            <a:off x="709782" y="2519495"/>
            <a:ext cx="4555983" cy="640080"/>
          </a:xfrm>
          <a:prstGeom prst="rect">
            <a:avLst/>
          </a:prstGeom>
          <a:solidFill>
            <a:srgbClr val="FDE1C7"/>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Automatic storage</a:t>
            </a:r>
            <a:endParaRPr sz="1800">
              <a:solidFill>
                <a:schemeClr val="dk1"/>
              </a:solidFill>
              <a:latin typeface="Arial"/>
              <a:ea typeface="Arial"/>
              <a:cs typeface="Arial"/>
              <a:sym typeface="Arial"/>
            </a:endParaRPr>
          </a:p>
        </p:txBody>
      </p:sp>
      <p:sp>
        <p:nvSpPr>
          <p:cNvPr id="509" name="Google Shape;509;p22"/>
          <p:cNvSpPr/>
          <p:nvPr/>
        </p:nvSpPr>
        <p:spPr>
          <a:xfrm>
            <a:off x="609600" y="2519495"/>
            <a:ext cx="93635" cy="64008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0" name="Google Shape;510;p22"/>
          <p:cNvSpPr/>
          <p:nvPr/>
        </p:nvSpPr>
        <p:spPr>
          <a:xfrm>
            <a:off x="6427830" y="2519495"/>
            <a:ext cx="5154570" cy="640080"/>
          </a:xfrm>
          <a:prstGeom prst="rect">
            <a:avLst/>
          </a:prstGeom>
          <a:solidFill>
            <a:srgbClr val="FDE1C7"/>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Dynamic storage</a:t>
            </a:r>
            <a:endParaRPr sz="1800">
              <a:solidFill>
                <a:schemeClr val="dk1"/>
              </a:solidFill>
              <a:latin typeface="Arial"/>
              <a:ea typeface="Arial"/>
              <a:cs typeface="Arial"/>
              <a:sym typeface="Arial"/>
            </a:endParaRPr>
          </a:p>
        </p:txBody>
      </p:sp>
      <p:sp>
        <p:nvSpPr>
          <p:cNvPr id="511" name="Google Shape;511;p22"/>
          <p:cNvSpPr/>
          <p:nvPr/>
        </p:nvSpPr>
        <p:spPr>
          <a:xfrm>
            <a:off x="6327648" y="2519495"/>
            <a:ext cx="93635" cy="64008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2" name="Google Shape;512;p22"/>
          <p:cNvSpPr/>
          <p:nvPr/>
        </p:nvSpPr>
        <p:spPr>
          <a:xfrm>
            <a:off x="5395607" y="4048711"/>
            <a:ext cx="802200" cy="594360"/>
          </a:xfrm>
          <a:prstGeom prst="rightArrow">
            <a:avLst>
              <a:gd fmla="val 50000" name="adj1"/>
              <a:gd fmla="val 50000" name="adj2"/>
            </a:avLst>
          </a:prstGeom>
          <a:solidFill>
            <a:schemeClr val="accen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513" name="Google Shape;513;p22"/>
          <p:cNvCxnSpPr>
            <a:stCxn id="514" idx="0"/>
          </p:cNvCxnSpPr>
          <p:nvPr/>
        </p:nvCxnSpPr>
        <p:spPr>
          <a:xfrm rot="-5400000">
            <a:off x="7302216" y="3920076"/>
            <a:ext cx="285000" cy="1279200"/>
          </a:xfrm>
          <a:prstGeom prst="bentConnector3">
            <a:avLst>
              <a:gd fmla="val 49984" name="adj1"/>
            </a:avLst>
          </a:prstGeom>
          <a:noFill/>
          <a:ln cap="flat" cmpd="sng" w="19050">
            <a:solidFill>
              <a:schemeClr val="accent3"/>
            </a:solidFill>
            <a:prstDash val="solid"/>
            <a:miter lim="800000"/>
            <a:headEnd len="sm" w="sm" type="none"/>
            <a:tailEnd len="sm" w="sm" type="none"/>
          </a:ln>
        </p:spPr>
      </p:cxnSp>
      <p:sp>
        <p:nvSpPr>
          <p:cNvPr id="515" name="Google Shape;515;p22"/>
          <p:cNvSpPr/>
          <p:nvPr/>
        </p:nvSpPr>
        <p:spPr>
          <a:xfrm>
            <a:off x="7579530" y="4159045"/>
            <a:ext cx="1009650" cy="258221"/>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4" name="Google Shape;514;p22"/>
          <p:cNvSpPr/>
          <p:nvPr/>
        </p:nvSpPr>
        <p:spPr>
          <a:xfrm>
            <a:off x="5018407" y="4702176"/>
            <a:ext cx="3573417" cy="1019519"/>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b="1" lang="en-US" sz="1800">
                <a:solidFill>
                  <a:schemeClr val="accent2"/>
                </a:solidFill>
                <a:latin typeface="Consolas"/>
                <a:ea typeface="Consolas"/>
                <a:cs typeface="Consolas"/>
                <a:sym typeface="Consolas"/>
              </a:rPr>
              <a:t>bigArray</a:t>
            </a:r>
            <a:r>
              <a:rPr lang="en-US" sz="1800">
                <a:solidFill>
                  <a:schemeClr val="dk1"/>
                </a:solidFill>
                <a:latin typeface="Arial"/>
                <a:ea typeface="Arial"/>
                <a:cs typeface="Arial"/>
                <a:sym typeface="Arial"/>
              </a:rPr>
              <a:t> is on the stack (all local variables are), but it </a:t>
            </a:r>
            <a:r>
              <a:rPr b="1" lang="en-US" sz="1800">
                <a:solidFill>
                  <a:schemeClr val="accent2"/>
                </a:solidFill>
                <a:latin typeface="Arial"/>
                <a:ea typeface="Arial"/>
                <a:cs typeface="Arial"/>
                <a:sym typeface="Arial"/>
              </a:rPr>
              <a:t>points</a:t>
            </a:r>
            <a:r>
              <a:rPr lang="en-US" sz="1800">
                <a:solidFill>
                  <a:schemeClr val="dk1"/>
                </a:solidFill>
                <a:latin typeface="Arial"/>
                <a:ea typeface="Arial"/>
                <a:cs typeface="Arial"/>
                <a:sym typeface="Arial"/>
              </a:rPr>
              <a:t> to memory on the heap.</a:t>
            </a:r>
            <a:endParaRPr/>
          </a:p>
        </p:txBody>
      </p:sp>
      <p:cxnSp>
        <p:nvCxnSpPr>
          <p:cNvPr id="516" name="Google Shape;516;p22"/>
          <p:cNvCxnSpPr>
            <a:stCxn id="517" idx="2"/>
            <a:endCxn id="518" idx="0"/>
          </p:cNvCxnSpPr>
          <p:nvPr/>
        </p:nvCxnSpPr>
        <p:spPr>
          <a:xfrm rot="5400000">
            <a:off x="9715719" y="3914704"/>
            <a:ext cx="251700" cy="238800"/>
          </a:xfrm>
          <a:prstGeom prst="bentConnector3">
            <a:avLst>
              <a:gd fmla="val 49979" name="adj1"/>
            </a:avLst>
          </a:prstGeom>
          <a:noFill/>
          <a:ln cap="flat" cmpd="sng" w="19050">
            <a:solidFill>
              <a:schemeClr val="accent3"/>
            </a:solidFill>
            <a:prstDash val="solid"/>
            <a:miter lim="800000"/>
            <a:headEnd len="sm" w="sm" type="none"/>
            <a:tailEnd len="sm" w="sm" type="none"/>
          </a:ln>
        </p:spPr>
      </p:cxnSp>
      <p:sp>
        <p:nvSpPr>
          <p:cNvPr id="518" name="Google Shape;518;p22"/>
          <p:cNvSpPr/>
          <p:nvPr/>
        </p:nvSpPr>
        <p:spPr>
          <a:xfrm>
            <a:off x="8797926" y="4159849"/>
            <a:ext cx="1848654" cy="258221"/>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17" name="Google Shape;517;p22"/>
          <p:cNvSpPr/>
          <p:nvPr/>
        </p:nvSpPr>
        <p:spPr>
          <a:xfrm>
            <a:off x="8339538" y="3176734"/>
            <a:ext cx="3242862" cy="731520"/>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This data is allocated on the heap instead of the stack.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500"/>
                                        <p:tgtEl>
                                          <p:spTgt spid="503"/>
                                        </p:tgtEl>
                                      </p:cBhvr>
                                    </p:animEffect>
                                  </p:childTnLst>
                                </p:cTn>
                              </p:par>
                              <p:par>
                                <p:cTn fill="hold" nodeType="withEffect" presetClass="entr" presetID="10" presetSubtype="0">
                                  <p:stCondLst>
                                    <p:cond delay="0"/>
                                  </p:stCondLst>
                                  <p:childTnLst>
                                    <p:set>
                                      <p:cBhvr>
                                        <p:cTn dur="1" fill="hold">
                                          <p:stCondLst>
                                            <p:cond delay="0"/>
                                          </p:stCondLst>
                                        </p:cTn>
                                        <p:tgtEl>
                                          <p:spTgt spid="504"/>
                                        </p:tgtEl>
                                        <p:attrNameLst>
                                          <p:attrName>style.visibility</p:attrName>
                                        </p:attrNameLst>
                                      </p:cBhvr>
                                      <p:to>
                                        <p:strVal val="visible"/>
                                      </p:to>
                                    </p:set>
                                    <p:animEffect filter="fade" transition="in">
                                      <p:cBhvr>
                                        <p:cTn dur="500"/>
                                        <p:tgtEl>
                                          <p:spTgt spid="504"/>
                                        </p:tgtEl>
                                      </p:cBhvr>
                                    </p:animEffect>
                                  </p:childTnLst>
                                </p:cTn>
                              </p:par>
                              <p:par>
                                <p:cTn fill="hold" nodeType="with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500"/>
                                        <p:tgtEl>
                                          <p:spTgt spid="508"/>
                                        </p:tgtEl>
                                      </p:cBhvr>
                                    </p:animEffect>
                                  </p:childTnLst>
                                </p:cTn>
                              </p:par>
                              <p:par>
                                <p:cTn fill="hold" nodeType="with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5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750"/>
                                        <p:tgtEl>
                                          <p:spTgt spid="512"/>
                                        </p:tgtEl>
                                      </p:cBhvr>
                                    </p:animEffect>
                                  </p:childTnLst>
                                </p:cTn>
                              </p:par>
                            </p:childTnLst>
                          </p:cTn>
                        </p:par>
                        <p:par>
                          <p:cTn fill="hold">
                            <p:stCondLst>
                              <p:cond delay="750"/>
                            </p:stCondLst>
                            <p:childTnLst>
                              <p:par>
                                <p:cTn fill="hold" nodeType="after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500"/>
                                        <p:tgtEl>
                                          <p:spTgt spid="511"/>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5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07"/>
                                        </p:tgtEl>
                                        <p:attrNameLst>
                                          <p:attrName>style.visibility</p:attrName>
                                        </p:attrNameLst>
                                      </p:cBhvr>
                                      <p:to>
                                        <p:strVal val="visible"/>
                                      </p:to>
                                    </p:set>
                                    <p:animEffect filter="fade" transition="in">
                                      <p:cBhvr>
                                        <p:cTn dur="500"/>
                                        <p:tgtEl>
                                          <p:spTgt spid="507"/>
                                        </p:tgtEl>
                                      </p:cBhvr>
                                    </p:animEffect>
                                  </p:childTnLst>
                                </p:cTn>
                              </p:par>
                              <p:par>
                                <p:cTn fill="hold" nodeType="with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500"/>
                                        <p:tgtEl>
                                          <p:spTgt spid="5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gtEl>
                                        <p:attrNameLst>
                                          <p:attrName>style.visibility</p:attrName>
                                        </p:attrNameLst>
                                      </p:cBhvr>
                                      <p:to>
                                        <p:strVal val="visible"/>
                                      </p:to>
                                    </p:set>
                                    <p:animEffect filter="fade" transition="in">
                                      <p:cBhvr>
                                        <p:cTn dur="500"/>
                                        <p:tgtEl>
                                          <p:spTgt spid="516"/>
                                        </p:tgtEl>
                                      </p:cBhvr>
                                    </p:animEffect>
                                  </p:childTnLst>
                                </p:cTn>
                              </p:par>
                              <p:par>
                                <p:cTn fill="hold" nodeType="with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500"/>
                                        <p:tgtEl>
                                          <p:spTgt spid="518"/>
                                        </p:tgtEl>
                                      </p:cBhvr>
                                    </p:animEffect>
                                  </p:childTnLst>
                                </p:cTn>
                              </p:par>
                              <p:par>
                                <p:cTn fill="hold" nodeType="with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500"/>
                                        <p:tgtEl>
                                          <p:spTgt spid="513"/>
                                        </p:tgtEl>
                                      </p:cBhvr>
                                    </p:animEffect>
                                  </p:childTnLst>
                                </p:cTn>
                              </p:par>
                              <p:par>
                                <p:cTn fill="hold" nodeType="with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500"/>
                                        <p:tgtEl>
                                          <p:spTgt spid="515"/>
                                        </p:tgtEl>
                                      </p:cBhvr>
                                    </p:animEffect>
                                  </p:childTnLst>
                                </p:cTn>
                              </p:par>
                              <p:par>
                                <p:cTn fill="hold" nodeType="withEffect" presetClass="entr" presetID="10" presetSubtype="0">
                                  <p:stCondLst>
                                    <p:cond delay="0"/>
                                  </p:stCondLst>
                                  <p:childTnLst>
                                    <p:set>
                                      <p:cBhvr>
                                        <p:cTn dur="1" fill="hold">
                                          <p:stCondLst>
                                            <p:cond delay="0"/>
                                          </p:stCondLst>
                                        </p:cTn>
                                        <p:tgtEl>
                                          <p:spTgt spid="514"/>
                                        </p:tgtEl>
                                        <p:attrNameLst>
                                          <p:attrName>style.visibility</p:attrName>
                                        </p:attrNameLst>
                                      </p:cBhvr>
                                      <p:to>
                                        <p:strVal val="visible"/>
                                      </p:to>
                                    </p:set>
                                    <p:animEffect filter="fade" transition="in">
                                      <p:cBhvr>
                                        <p:cTn dur="500"/>
                                        <p:tgtEl>
                                          <p:spTgt spid="5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3" name="Shape 523"/>
        <p:cNvGrpSpPr/>
        <p:nvPr/>
      </p:nvGrpSpPr>
      <p:grpSpPr>
        <a:xfrm>
          <a:off x="0" y="0"/>
          <a:ext cx="0" cy="0"/>
          <a:chOff x="0" y="0"/>
          <a:chExt cx="0" cy="0"/>
        </a:xfrm>
      </p:grpSpPr>
      <p:sp>
        <p:nvSpPr>
          <p:cNvPr id="524" name="Google Shape;524;p23"/>
          <p:cNvSpPr txBox="1"/>
          <p:nvPr>
            <p:ph type="title"/>
          </p:nvPr>
        </p:nvSpPr>
        <p:spPr>
          <a:xfrm>
            <a:off x="612648" y="555163"/>
            <a:ext cx="6576502" cy="114492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The Heap Is for </a:t>
            </a:r>
            <a:br>
              <a:rPr lang="en-US">
                <a:solidFill>
                  <a:schemeClr val="lt1"/>
                </a:solidFill>
              </a:rPr>
            </a:br>
            <a:r>
              <a:rPr lang="en-US">
                <a:solidFill>
                  <a:schemeClr val="lt1"/>
                </a:solidFill>
              </a:rPr>
              <a:t>Dynamic Memory</a:t>
            </a:r>
            <a:endParaRPr/>
          </a:p>
        </p:txBody>
      </p:sp>
      <p:pic>
        <p:nvPicPr>
          <p:cNvPr id="525" name="Google Shape;525;p23"/>
          <p:cNvPicPr preferRelativeResize="0"/>
          <p:nvPr>
            <p:ph idx="2" type="body"/>
          </p:nvPr>
        </p:nvPicPr>
        <p:blipFill rotWithShape="1">
          <a:blip r:embed="rId3">
            <a:alphaModFix/>
          </a:blip>
          <a:srcRect b="0" l="31300" r="31299" t="0"/>
          <a:stretch/>
        </p:blipFill>
        <p:spPr>
          <a:xfrm>
            <a:off x="7632160" y="0"/>
            <a:ext cx="4559840" cy="6858000"/>
          </a:xfrm>
          <a:prstGeom prst="rect">
            <a:avLst/>
          </a:prstGeom>
          <a:noFill/>
          <a:ln>
            <a:noFill/>
          </a:ln>
        </p:spPr>
      </p:pic>
      <p:sp>
        <p:nvSpPr>
          <p:cNvPr id="526" name="Google Shape;526;p23"/>
          <p:cNvSpPr txBox="1"/>
          <p:nvPr/>
        </p:nvSpPr>
        <p:spPr>
          <a:xfrm>
            <a:off x="1055658" y="2011288"/>
            <a:ext cx="6133492"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9EEF0"/>
              </a:buClr>
              <a:buSzPts val="3000"/>
              <a:buFont typeface="Arial"/>
              <a:buNone/>
            </a:pPr>
            <a:r>
              <a:rPr b="0" i="0" lang="en-US" sz="2000" u="none" cap="none" strike="noStrike">
                <a:solidFill>
                  <a:srgbClr val="FFFFFF"/>
                </a:solidFill>
                <a:latin typeface="Arial"/>
                <a:ea typeface="Arial"/>
                <a:cs typeface="Arial"/>
                <a:sym typeface="Arial"/>
              </a:rPr>
              <a:t>The heap is for data we can’t put on the stack:</a:t>
            </a:r>
            <a:endParaRPr/>
          </a:p>
        </p:txBody>
      </p:sp>
      <p:sp>
        <p:nvSpPr>
          <p:cNvPr id="527" name="Google Shape;527;p23"/>
          <p:cNvSpPr txBox="1"/>
          <p:nvPr/>
        </p:nvSpPr>
        <p:spPr>
          <a:xfrm>
            <a:off x="1570292" y="2409802"/>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Large amounts—no stack overflow!</a:t>
            </a:r>
            <a:endParaRPr/>
          </a:p>
        </p:txBody>
      </p:sp>
      <p:pic>
        <p:nvPicPr>
          <p:cNvPr id="528" name="Google Shape;528;p23"/>
          <p:cNvPicPr preferRelativeResize="0"/>
          <p:nvPr/>
        </p:nvPicPr>
        <p:blipFill rotWithShape="1">
          <a:blip r:embed="rId4">
            <a:alphaModFix/>
          </a:blip>
          <a:srcRect b="0" l="0" r="0" t="0"/>
          <a:stretch/>
        </p:blipFill>
        <p:spPr>
          <a:xfrm>
            <a:off x="612648" y="2044745"/>
            <a:ext cx="333196" cy="333196"/>
          </a:xfrm>
          <a:prstGeom prst="rect">
            <a:avLst/>
          </a:prstGeom>
          <a:noFill/>
          <a:ln>
            <a:noFill/>
          </a:ln>
        </p:spPr>
      </p:pic>
      <p:cxnSp>
        <p:nvCxnSpPr>
          <p:cNvPr id="529" name="Google Shape;529;p23"/>
          <p:cNvCxnSpPr>
            <a:stCxn id="527" idx="1"/>
          </p:cNvCxnSpPr>
          <p:nvPr/>
        </p:nvCxnSpPr>
        <p:spPr>
          <a:xfrm rot="10800000">
            <a:off x="1187192" y="2394668"/>
            <a:ext cx="383100" cy="199800"/>
          </a:xfrm>
          <a:prstGeom prst="bentConnector3">
            <a:avLst>
              <a:gd fmla="val 99717" name="adj1"/>
            </a:avLst>
          </a:prstGeom>
          <a:noFill/>
          <a:ln cap="flat" cmpd="sng" w="12700">
            <a:solidFill>
              <a:schemeClr val="accent1"/>
            </a:solidFill>
            <a:prstDash val="solid"/>
            <a:miter lim="800000"/>
            <a:headEnd len="sm" w="sm" type="none"/>
            <a:tailEnd len="sm" w="sm" type="none"/>
          </a:ln>
        </p:spPr>
      </p:cxnSp>
      <p:sp>
        <p:nvSpPr>
          <p:cNvPr id="530" name="Google Shape;530;p23"/>
          <p:cNvSpPr txBox="1"/>
          <p:nvPr/>
        </p:nvSpPr>
        <p:spPr>
          <a:xfrm>
            <a:off x="1570292" y="2777538"/>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Data we don’t want to “fall out of scope”</a:t>
            </a:r>
            <a:endParaRPr/>
          </a:p>
        </p:txBody>
      </p:sp>
      <p:cxnSp>
        <p:nvCxnSpPr>
          <p:cNvPr id="531" name="Google Shape;531;p23"/>
          <p:cNvCxnSpPr>
            <a:stCxn id="530" idx="1"/>
          </p:cNvCxnSpPr>
          <p:nvPr/>
        </p:nvCxnSpPr>
        <p:spPr>
          <a:xfrm rot="10800000">
            <a:off x="1187192" y="2394604"/>
            <a:ext cx="383100" cy="567600"/>
          </a:xfrm>
          <a:prstGeom prst="bentConnector2">
            <a:avLst/>
          </a:prstGeom>
          <a:noFill/>
          <a:ln cap="flat" cmpd="sng" w="12700">
            <a:solidFill>
              <a:schemeClr val="accent1"/>
            </a:solidFill>
            <a:prstDash val="solid"/>
            <a:miter lim="800000"/>
            <a:headEnd len="sm" w="sm" type="none"/>
            <a:tailEnd len="sm" w="sm" type="none"/>
          </a:ln>
        </p:spPr>
      </p:cxnSp>
      <p:sp>
        <p:nvSpPr>
          <p:cNvPr id="532" name="Google Shape;532;p23"/>
          <p:cNvSpPr txBox="1"/>
          <p:nvPr/>
        </p:nvSpPr>
        <p:spPr>
          <a:xfrm>
            <a:off x="1570292" y="3145275"/>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Data whose size we don’t know at compile time</a:t>
            </a:r>
            <a:endParaRPr/>
          </a:p>
        </p:txBody>
      </p:sp>
      <p:cxnSp>
        <p:nvCxnSpPr>
          <p:cNvPr id="533" name="Google Shape;533;p23"/>
          <p:cNvCxnSpPr>
            <a:stCxn id="532" idx="1"/>
          </p:cNvCxnSpPr>
          <p:nvPr/>
        </p:nvCxnSpPr>
        <p:spPr>
          <a:xfrm rot="10800000">
            <a:off x="1187192" y="2636941"/>
            <a:ext cx="383100" cy="693000"/>
          </a:xfrm>
          <a:prstGeom prst="bentConnector2">
            <a:avLst/>
          </a:prstGeom>
          <a:noFill/>
          <a:ln cap="flat" cmpd="sng" w="12700">
            <a:solidFill>
              <a:schemeClr val="accent1"/>
            </a:solidFill>
            <a:prstDash val="solid"/>
            <a:miter lim="800000"/>
            <a:headEnd len="sm" w="sm" type="none"/>
            <a:tailEnd len="sm" w="sm" type="none"/>
          </a:ln>
        </p:spPr>
      </p:cxnSp>
      <p:sp>
        <p:nvSpPr>
          <p:cNvPr id="534" name="Google Shape;534;p23"/>
          <p:cNvSpPr txBox="1"/>
          <p:nvPr/>
        </p:nvSpPr>
        <p:spPr>
          <a:xfrm>
            <a:off x="1055658" y="3891690"/>
            <a:ext cx="6133492"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9EEF0"/>
              </a:buClr>
              <a:buSzPts val="3000"/>
              <a:buFont typeface="Arial"/>
              <a:buNone/>
            </a:pPr>
            <a:r>
              <a:rPr b="0" i="0" lang="en-US" sz="2000" u="none" cap="none" strike="noStrike">
                <a:solidFill>
                  <a:srgbClr val="FFFFFF"/>
                </a:solidFill>
                <a:latin typeface="Arial"/>
                <a:ea typeface="Arial"/>
                <a:cs typeface="Arial"/>
                <a:sym typeface="Arial"/>
              </a:rPr>
              <a:t>Heap memory is allocated, or reserved with </a:t>
            </a:r>
            <a:r>
              <a:rPr b="1" i="0" lang="en-US" sz="2000" u="none" cap="none" strike="noStrike">
                <a:solidFill>
                  <a:srgbClr val="FAA75A"/>
                </a:solidFill>
                <a:latin typeface="Consolas"/>
                <a:ea typeface="Consolas"/>
                <a:cs typeface="Consolas"/>
                <a:sym typeface="Consolas"/>
              </a:rPr>
              <a:t>new</a:t>
            </a:r>
            <a:endParaRPr/>
          </a:p>
        </p:txBody>
      </p:sp>
      <p:sp>
        <p:nvSpPr>
          <p:cNvPr id="535" name="Google Shape;535;p23"/>
          <p:cNvSpPr txBox="1"/>
          <p:nvPr/>
        </p:nvSpPr>
        <p:spPr>
          <a:xfrm>
            <a:off x="1570292" y="4290204"/>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It </a:t>
            </a:r>
            <a:r>
              <a:rPr b="1" lang="en-US" sz="1800">
                <a:solidFill>
                  <a:srgbClr val="FFFFFF"/>
                </a:solidFill>
                <a:latin typeface="Arial"/>
                <a:ea typeface="Arial"/>
                <a:cs typeface="Arial"/>
                <a:sym typeface="Arial"/>
              </a:rPr>
              <a:t>must</a:t>
            </a:r>
            <a:r>
              <a:rPr lang="en-US" sz="1800">
                <a:solidFill>
                  <a:srgbClr val="FFFFFF"/>
                </a:solidFill>
                <a:latin typeface="Arial"/>
                <a:ea typeface="Arial"/>
                <a:cs typeface="Arial"/>
                <a:sym typeface="Arial"/>
              </a:rPr>
              <a:t> be deallocated or freed with </a:t>
            </a:r>
            <a:r>
              <a:rPr b="1" lang="en-US" sz="1800">
                <a:solidFill>
                  <a:srgbClr val="FAA75A"/>
                </a:solidFill>
                <a:latin typeface="Consolas"/>
                <a:ea typeface="Consolas"/>
                <a:cs typeface="Consolas"/>
                <a:sym typeface="Consolas"/>
              </a:rPr>
              <a:t>delete</a:t>
            </a:r>
            <a:r>
              <a:rPr lang="en-US" sz="1800">
                <a:solidFill>
                  <a:srgbClr val="FFFFFF"/>
                </a:solidFill>
                <a:latin typeface="Arial"/>
                <a:ea typeface="Arial"/>
                <a:cs typeface="Arial"/>
                <a:sym typeface="Arial"/>
              </a:rPr>
              <a:t>.</a:t>
            </a:r>
            <a:endParaRPr/>
          </a:p>
        </p:txBody>
      </p:sp>
      <p:pic>
        <p:nvPicPr>
          <p:cNvPr id="536" name="Google Shape;536;p23"/>
          <p:cNvPicPr preferRelativeResize="0"/>
          <p:nvPr/>
        </p:nvPicPr>
        <p:blipFill rotWithShape="1">
          <a:blip r:embed="rId4">
            <a:alphaModFix/>
          </a:blip>
          <a:srcRect b="0" l="0" r="0" t="0"/>
          <a:stretch/>
        </p:blipFill>
        <p:spPr>
          <a:xfrm>
            <a:off x="612648" y="3925147"/>
            <a:ext cx="333196" cy="333196"/>
          </a:xfrm>
          <a:prstGeom prst="rect">
            <a:avLst/>
          </a:prstGeom>
          <a:noFill/>
          <a:ln>
            <a:noFill/>
          </a:ln>
        </p:spPr>
      </p:pic>
      <p:cxnSp>
        <p:nvCxnSpPr>
          <p:cNvPr id="537" name="Google Shape;537;p23"/>
          <p:cNvCxnSpPr>
            <a:stCxn id="535" idx="1"/>
          </p:cNvCxnSpPr>
          <p:nvPr/>
        </p:nvCxnSpPr>
        <p:spPr>
          <a:xfrm rot="10800000">
            <a:off x="1187192" y="4275070"/>
            <a:ext cx="383100" cy="199800"/>
          </a:xfrm>
          <a:prstGeom prst="bentConnector3">
            <a:avLst>
              <a:gd fmla="val 99717" name="adj1"/>
            </a:avLst>
          </a:prstGeom>
          <a:noFill/>
          <a:ln cap="flat" cmpd="sng" w="12700">
            <a:solidFill>
              <a:schemeClr val="accent1"/>
            </a:solidFill>
            <a:prstDash val="solid"/>
            <a:miter lim="800000"/>
            <a:headEnd len="sm" w="sm" type="none"/>
            <a:tailEnd len="sm" w="sm" type="none"/>
          </a:ln>
        </p:spPr>
      </p:cxnSp>
      <p:sp>
        <p:nvSpPr>
          <p:cNvPr id="538" name="Google Shape;538;p23"/>
          <p:cNvSpPr txBox="1"/>
          <p:nvPr/>
        </p:nvSpPr>
        <p:spPr>
          <a:xfrm>
            <a:off x="1055658" y="5036618"/>
            <a:ext cx="6133492"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9EEF0"/>
              </a:buClr>
              <a:buSzPts val="3000"/>
              <a:buFont typeface="Arial"/>
              <a:buNone/>
            </a:pPr>
            <a:r>
              <a:rPr b="0" i="0" lang="en-US" sz="2000" u="none" cap="none" strike="noStrike">
                <a:solidFill>
                  <a:srgbClr val="FFFFFF"/>
                </a:solidFill>
                <a:latin typeface="Arial"/>
                <a:ea typeface="Arial"/>
                <a:cs typeface="Arial"/>
                <a:sym typeface="Arial"/>
              </a:rPr>
              <a:t>Much slower than the stack</a:t>
            </a:r>
            <a:endParaRPr/>
          </a:p>
        </p:txBody>
      </p:sp>
      <p:sp>
        <p:nvSpPr>
          <p:cNvPr id="539" name="Google Shape;539;p23"/>
          <p:cNvSpPr txBox="1"/>
          <p:nvPr/>
        </p:nvSpPr>
        <p:spPr>
          <a:xfrm>
            <a:off x="1570292" y="5435132"/>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But it must be used in many cases.</a:t>
            </a:r>
            <a:endParaRPr/>
          </a:p>
        </p:txBody>
      </p:sp>
      <p:pic>
        <p:nvPicPr>
          <p:cNvPr id="540" name="Google Shape;540;p23"/>
          <p:cNvPicPr preferRelativeResize="0"/>
          <p:nvPr/>
        </p:nvPicPr>
        <p:blipFill rotWithShape="1">
          <a:blip r:embed="rId4">
            <a:alphaModFix/>
          </a:blip>
          <a:srcRect b="0" l="0" r="0" t="0"/>
          <a:stretch/>
        </p:blipFill>
        <p:spPr>
          <a:xfrm>
            <a:off x="612648" y="5070075"/>
            <a:ext cx="333196" cy="333196"/>
          </a:xfrm>
          <a:prstGeom prst="rect">
            <a:avLst/>
          </a:prstGeom>
          <a:noFill/>
          <a:ln>
            <a:noFill/>
          </a:ln>
        </p:spPr>
      </p:pic>
      <p:cxnSp>
        <p:nvCxnSpPr>
          <p:cNvPr id="541" name="Google Shape;541;p23"/>
          <p:cNvCxnSpPr>
            <a:stCxn id="539" idx="1"/>
          </p:cNvCxnSpPr>
          <p:nvPr/>
        </p:nvCxnSpPr>
        <p:spPr>
          <a:xfrm rot="10800000">
            <a:off x="1187192" y="5419998"/>
            <a:ext cx="383100" cy="199800"/>
          </a:xfrm>
          <a:prstGeom prst="bentConnector3">
            <a:avLst>
              <a:gd fmla="val 99717" name="adj1"/>
            </a:avLst>
          </a:prstGeom>
          <a:noFill/>
          <a:ln cap="flat" cmpd="sng" w="12700">
            <a:solidFill>
              <a:schemeClr val="accent1"/>
            </a:solidFill>
            <a:prstDash val="solid"/>
            <a:miter lim="800000"/>
            <a:headEnd len="sm" w="sm" type="none"/>
            <a:tailEnd len="sm" w="sm" type="none"/>
          </a:ln>
        </p:spPr>
      </p:cxnSp>
      <p:sp>
        <p:nvSpPr>
          <p:cNvPr id="542" name="Google Shape;542;p23"/>
          <p:cNvSpPr txBox="1"/>
          <p:nvPr/>
        </p:nvSpPr>
        <p:spPr>
          <a:xfrm>
            <a:off x="1570292" y="5802868"/>
            <a:ext cx="5781484"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Use the stack when you can, the heap when you must.</a:t>
            </a:r>
            <a:endParaRPr/>
          </a:p>
        </p:txBody>
      </p:sp>
      <p:cxnSp>
        <p:nvCxnSpPr>
          <p:cNvPr id="543" name="Google Shape;543;p23"/>
          <p:cNvCxnSpPr>
            <a:stCxn id="542" idx="1"/>
          </p:cNvCxnSpPr>
          <p:nvPr/>
        </p:nvCxnSpPr>
        <p:spPr>
          <a:xfrm rot="10800000">
            <a:off x="1187192" y="5419934"/>
            <a:ext cx="383100" cy="567600"/>
          </a:xfrm>
          <a:prstGeom prst="bentConnector2">
            <a:avLst/>
          </a:prstGeom>
          <a:noFill/>
          <a:ln cap="flat" cmpd="sng" w="12700">
            <a:solidFill>
              <a:schemeClr val="accent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9"/>
                                        </p:tgtEl>
                                        <p:attrNameLst>
                                          <p:attrName>style.visibility</p:attrName>
                                        </p:attrNameLst>
                                      </p:cBhvr>
                                      <p:to>
                                        <p:strVal val="visible"/>
                                      </p:to>
                                    </p:set>
                                    <p:animEffect filter="fade" transition="in">
                                      <p:cBhvr>
                                        <p:cTn dur="500"/>
                                        <p:tgtEl>
                                          <p:spTgt spid="529"/>
                                        </p:tgtEl>
                                      </p:cBhvr>
                                    </p:animEffect>
                                  </p:childTnLst>
                                </p:cTn>
                              </p:par>
                              <p:par>
                                <p:cTn fill="hold" nodeType="withEffect" presetClass="entr" presetID="10" presetSubtype="0">
                                  <p:stCondLst>
                                    <p:cond delay="0"/>
                                  </p:stCondLst>
                                  <p:childTnLst>
                                    <p:set>
                                      <p:cBhvr>
                                        <p:cTn dur="1" fill="hold">
                                          <p:stCondLst>
                                            <p:cond delay="0"/>
                                          </p:stCondLst>
                                        </p:cTn>
                                        <p:tgtEl>
                                          <p:spTgt spid="527"/>
                                        </p:tgtEl>
                                        <p:attrNameLst>
                                          <p:attrName>style.visibility</p:attrName>
                                        </p:attrNameLst>
                                      </p:cBhvr>
                                      <p:to>
                                        <p:strVal val="visible"/>
                                      </p:to>
                                    </p:set>
                                    <p:animEffect filter="fade" transition="in">
                                      <p:cBhvr>
                                        <p:cTn dur="500"/>
                                        <p:tgtEl>
                                          <p:spTgt spid="5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500"/>
                                        <p:tgtEl>
                                          <p:spTgt spid="531"/>
                                        </p:tgtEl>
                                      </p:cBhvr>
                                    </p:animEffect>
                                  </p:childTnLst>
                                </p:cTn>
                              </p:par>
                              <p:par>
                                <p:cTn fill="hold" nodeType="withEffect" presetClass="entr" presetID="10" presetSubtype="0">
                                  <p:stCondLst>
                                    <p:cond delay="0"/>
                                  </p:stCondLst>
                                  <p:childTnLst>
                                    <p:set>
                                      <p:cBhvr>
                                        <p:cTn dur="1" fill="hold">
                                          <p:stCondLst>
                                            <p:cond delay="0"/>
                                          </p:stCondLst>
                                        </p:cTn>
                                        <p:tgtEl>
                                          <p:spTgt spid="530"/>
                                        </p:tgtEl>
                                        <p:attrNameLst>
                                          <p:attrName>style.visibility</p:attrName>
                                        </p:attrNameLst>
                                      </p:cBhvr>
                                      <p:to>
                                        <p:strVal val="visible"/>
                                      </p:to>
                                    </p:set>
                                    <p:animEffect filter="fade" transition="in">
                                      <p:cBhvr>
                                        <p:cTn dur="500"/>
                                        <p:tgtEl>
                                          <p:spTgt spid="5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3"/>
                                        </p:tgtEl>
                                        <p:attrNameLst>
                                          <p:attrName>style.visibility</p:attrName>
                                        </p:attrNameLst>
                                      </p:cBhvr>
                                      <p:to>
                                        <p:strVal val="visible"/>
                                      </p:to>
                                    </p:set>
                                    <p:animEffect filter="fade" transition="in">
                                      <p:cBhvr>
                                        <p:cTn dur="500"/>
                                        <p:tgtEl>
                                          <p:spTgt spid="533"/>
                                        </p:tgtEl>
                                      </p:cBhvr>
                                    </p:animEffect>
                                  </p:childTnLst>
                                </p:cTn>
                              </p:par>
                              <p:par>
                                <p:cTn fill="hold" nodeType="withEffect" presetClass="entr" presetID="10" presetSubtype="0">
                                  <p:stCondLst>
                                    <p:cond delay="0"/>
                                  </p:stCondLst>
                                  <p:childTnLst>
                                    <p:set>
                                      <p:cBhvr>
                                        <p:cTn dur="1" fill="hold">
                                          <p:stCondLst>
                                            <p:cond delay="0"/>
                                          </p:stCondLst>
                                        </p:cTn>
                                        <p:tgtEl>
                                          <p:spTgt spid="532"/>
                                        </p:tgtEl>
                                        <p:attrNameLst>
                                          <p:attrName>style.visibility</p:attrName>
                                        </p:attrNameLst>
                                      </p:cBhvr>
                                      <p:to>
                                        <p:strVal val="visible"/>
                                      </p:to>
                                    </p:set>
                                    <p:animEffect filter="fade" transition="in">
                                      <p:cBhvr>
                                        <p:cTn dur="500"/>
                                        <p:tgtEl>
                                          <p:spTgt spid="5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500"/>
                                        <p:tgtEl>
                                          <p:spTgt spid="534"/>
                                        </p:tgtEl>
                                      </p:cBhvr>
                                    </p:animEffect>
                                  </p:childTnLst>
                                </p:cTn>
                              </p:par>
                              <p:par>
                                <p:cTn fill="hold" nodeType="with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500"/>
                                        <p:tgtEl>
                                          <p:spTgt spid="535"/>
                                        </p:tgtEl>
                                      </p:cBhvr>
                                    </p:animEffect>
                                  </p:childTnLst>
                                </p:cTn>
                              </p:par>
                              <p:par>
                                <p:cTn fill="hold" nodeType="withEffect" presetClass="entr" presetID="10" presetSubtype="0">
                                  <p:stCondLst>
                                    <p:cond delay="0"/>
                                  </p:stCondLst>
                                  <p:childTnLst>
                                    <p:set>
                                      <p:cBhvr>
                                        <p:cTn dur="1" fill="hold">
                                          <p:stCondLst>
                                            <p:cond delay="0"/>
                                          </p:stCondLst>
                                        </p:cTn>
                                        <p:tgtEl>
                                          <p:spTgt spid="536"/>
                                        </p:tgtEl>
                                        <p:attrNameLst>
                                          <p:attrName>style.visibility</p:attrName>
                                        </p:attrNameLst>
                                      </p:cBhvr>
                                      <p:to>
                                        <p:strVal val="visible"/>
                                      </p:to>
                                    </p:set>
                                    <p:animEffect filter="fade" transition="in">
                                      <p:cBhvr>
                                        <p:cTn dur="500"/>
                                        <p:tgtEl>
                                          <p:spTgt spid="536"/>
                                        </p:tgtEl>
                                      </p:cBhvr>
                                    </p:animEffect>
                                  </p:childTnLst>
                                </p:cTn>
                              </p:par>
                              <p:par>
                                <p:cTn fill="hold" nodeType="with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8"/>
                                        </p:tgtEl>
                                        <p:attrNameLst>
                                          <p:attrName>style.visibility</p:attrName>
                                        </p:attrNameLst>
                                      </p:cBhvr>
                                      <p:to>
                                        <p:strVal val="visible"/>
                                      </p:to>
                                    </p:set>
                                    <p:animEffect filter="fade" transition="in">
                                      <p:cBhvr>
                                        <p:cTn dur="500"/>
                                        <p:tgtEl>
                                          <p:spTgt spid="538"/>
                                        </p:tgtEl>
                                      </p:cBhvr>
                                    </p:animEffect>
                                  </p:childTnLst>
                                </p:cTn>
                              </p:par>
                              <p:par>
                                <p:cTn fill="hold" nodeType="with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500"/>
                                        <p:tgtEl>
                                          <p:spTgt spid="539"/>
                                        </p:tgtEl>
                                      </p:cBhvr>
                                    </p:animEffect>
                                  </p:childTnLst>
                                </p:cTn>
                              </p:par>
                              <p:par>
                                <p:cTn fill="hold" nodeType="withEffect" presetClass="entr" presetID="10" presetSubtype="0">
                                  <p:stCondLst>
                                    <p:cond delay="0"/>
                                  </p:stCondLst>
                                  <p:childTnLst>
                                    <p:set>
                                      <p:cBhvr>
                                        <p:cTn dur="1" fill="hold">
                                          <p:stCondLst>
                                            <p:cond delay="0"/>
                                          </p:stCondLst>
                                        </p:cTn>
                                        <p:tgtEl>
                                          <p:spTgt spid="540"/>
                                        </p:tgtEl>
                                        <p:attrNameLst>
                                          <p:attrName>style.visibility</p:attrName>
                                        </p:attrNameLst>
                                      </p:cBhvr>
                                      <p:to>
                                        <p:strVal val="visible"/>
                                      </p:to>
                                    </p:set>
                                    <p:animEffect filter="fade" transition="in">
                                      <p:cBhvr>
                                        <p:cTn dur="500"/>
                                        <p:tgtEl>
                                          <p:spTgt spid="540"/>
                                        </p:tgtEl>
                                      </p:cBhvr>
                                    </p:animEffect>
                                  </p:childTnLst>
                                </p:cTn>
                              </p:par>
                              <p:par>
                                <p:cTn fill="hold" nodeType="withEffect" presetClass="entr" presetID="10" presetSubtype="0">
                                  <p:stCondLst>
                                    <p:cond delay="0"/>
                                  </p:stCondLst>
                                  <p:childTnLst>
                                    <p:set>
                                      <p:cBhvr>
                                        <p:cTn dur="1" fill="hold">
                                          <p:stCondLst>
                                            <p:cond delay="0"/>
                                          </p:stCondLst>
                                        </p:cTn>
                                        <p:tgtEl>
                                          <p:spTgt spid="541"/>
                                        </p:tgtEl>
                                        <p:attrNameLst>
                                          <p:attrName>style.visibility</p:attrName>
                                        </p:attrNameLst>
                                      </p:cBhvr>
                                      <p:to>
                                        <p:strVal val="visible"/>
                                      </p:to>
                                    </p:set>
                                    <p:animEffect filter="fade" transition="in">
                                      <p:cBhvr>
                                        <p:cTn dur="500"/>
                                        <p:tgtEl>
                                          <p:spTgt spid="541"/>
                                        </p:tgtEl>
                                      </p:cBhvr>
                                    </p:animEffect>
                                  </p:childTnLst>
                                </p:cTn>
                              </p:par>
                              <p:par>
                                <p:cTn fill="hold" nodeType="withEffect" presetClass="entr" presetID="10" presetSubtype="0">
                                  <p:stCondLst>
                                    <p:cond delay="0"/>
                                  </p:stCondLst>
                                  <p:childTnLst>
                                    <p:set>
                                      <p:cBhvr>
                                        <p:cTn dur="1" fill="hold">
                                          <p:stCondLst>
                                            <p:cond delay="0"/>
                                          </p:stCondLst>
                                        </p:cTn>
                                        <p:tgtEl>
                                          <p:spTgt spid="542"/>
                                        </p:tgtEl>
                                        <p:attrNameLst>
                                          <p:attrName>style.visibility</p:attrName>
                                        </p:attrNameLst>
                                      </p:cBhvr>
                                      <p:to>
                                        <p:strVal val="visible"/>
                                      </p:to>
                                    </p:set>
                                    <p:animEffect filter="fade" transition="in">
                                      <p:cBhvr>
                                        <p:cTn dur="500"/>
                                        <p:tgtEl>
                                          <p:spTgt spid="542"/>
                                        </p:tgtEl>
                                      </p:cBhvr>
                                    </p:animEffect>
                                  </p:childTnLst>
                                </p:cTn>
                              </p:par>
                              <p:par>
                                <p:cTn fill="hold" nodeType="withEffect" presetClass="entr" presetID="10" presetSubtype="0">
                                  <p:stCondLst>
                                    <p:cond delay="0"/>
                                  </p:stCondLst>
                                  <p:childTnLst>
                                    <p:set>
                                      <p:cBhvr>
                                        <p:cTn dur="1" fill="hold">
                                          <p:stCondLst>
                                            <p:cond delay="0"/>
                                          </p:stCondLst>
                                        </p:cTn>
                                        <p:tgtEl>
                                          <p:spTgt spid="543"/>
                                        </p:tgtEl>
                                        <p:attrNameLst>
                                          <p:attrName>style.visibility</p:attrName>
                                        </p:attrNameLst>
                                      </p:cBhvr>
                                      <p:to>
                                        <p:strVal val="visible"/>
                                      </p:to>
                                    </p:set>
                                    <p:animEffect filter="fade" transition="in">
                                      <p:cBhvr>
                                        <p:cTn dur="500"/>
                                        <p:tgtEl>
                                          <p:spTgt spid="5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48" name="Shape 548"/>
        <p:cNvGrpSpPr/>
        <p:nvPr/>
      </p:nvGrpSpPr>
      <p:grpSpPr>
        <a:xfrm>
          <a:off x="0" y="0"/>
          <a:ext cx="0" cy="0"/>
          <a:chOff x="0" y="0"/>
          <a:chExt cx="0" cy="0"/>
        </a:xfrm>
      </p:grpSpPr>
      <p:sp>
        <p:nvSpPr>
          <p:cNvPr id="549" name="Google Shape;549;p24"/>
          <p:cNvSpPr txBox="1"/>
          <p:nvPr>
            <p:ph type="title"/>
          </p:nvPr>
        </p:nvSpPr>
        <p:spPr>
          <a:xfrm>
            <a:off x="612648" y="555163"/>
            <a:ext cx="6576502"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Heap and the “Free Store”</a:t>
            </a:r>
            <a:endParaRPr/>
          </a:p>
        </p:txBody>
      </p:sp>
      <p:sp>
        <p:nvSpPr>
          <p:cNvPr id="550" name="Google Shape;550;p24"/>
          <p:cNvSpPr txBox="1"/>
          <p:nvPr/>
        </p:nvSpPr>
        <p:spPr>
          <a:xfrm>
            <a:off x="1021479" y="2011288"/>
            <a:ext cx="6309360"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Heap and Stack are general computing concepts.</a:t>
            </a:r>
            <a:endParaRPr/>
          </a:p>
        </p:txBody>
      </p:sp>
      <p:pic>
        <p:nvPicPr>
          <p:cNvPr id="551" name="Google Shape;551;p24"/>
          <p:cNvPicPr preferRelativeResize="0"/>
          <p:nvPr/>
        </p:nvPicPr>
        <p:blipFill rotWithShape="1">
          <a:blip r:embed="rId3">
            <a:alphaModFix/>
          </a:blip>
          <a:srcRect b="0" l="0" r="0" t="0"/>
          <a:stretch/>
        </p:blipFill>
        <p:spPr>
          <a:xfrm>
            <a:off x="612648" y="2044745"/>
            <a:ext cx="333196" cy="333196"/>
          </a:xfrm>
          <a:prstGeom prst="rect">
            <a:avLst/>
          </a:prstGeom>
          <a:noFill/>
          <a:ln>
            <a:noFill/>
          </a:ln>
        </p:spPr>
      </p:pic>
      <p:sp>
        <p:nvSpPr>
          <p:cNvPr id="552" name="Google Shape;552;p24"/>
          <p:cNvSpPr txBox="1"/>
          <p:nvPr/>
        </p:nvSpPr>
        <p:spPr>
          <a:xfrm>
            <a:off x="1021479" y="4048162"/>
            <a:ext cx="6309360"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The C++ standard uses </a:t>
            </a:r>
            <a:r>
              <a:rPr b="1" lang="en-US" sz="2000">
                <a:solidFill>
                  <a:srgbClr val="FAA75A"/>
                </a:solidFill>
                <a:latin typeface="Arial"/>
                <a:ea typeface="Arial"/>
                <a:cs typeface="Arial"/>
                <a:sym typeface="Arial"/>
              </a:rPr>
              <a:t>automatic</a:t>
            </a:r>
            <a:r>
              <a:rPr lang="en-US" sz="2000">
                <a:solidFill>
                  <a:srgbClr val="FFFFFF"/>
                </a:solidFill>
                <a:latin typeface="Arial"/>
                <a:ea typeface="Arial"/>
                <a:cs typeface="Arial"/>
                <a:sym typeface="Arial"/>
              </a:rPr>
              <a:t> and </a:t>
            </a:r>
            <a:r>
              <a:rPr b="1" lang="en-US" sz="2000">
                <a:solidFill>
                  <a:srgbClr val="FAA75A"/>
                </a:solidFill>
                <a:latin typeface="Arial"/>
                <a:ea typeface="Arial"/>
                <a:cs typeface="Arial"/>
                <a:sym typeface="Arial"/>
              </a:rPr>
              <a:t>dynamic</a:t>
            </a:r>
            <a:r>
              <a:rPr lang="en-US" sz="2000">
                <a:solidFill>
                  <a:srgbClr val="FFFFFF"/>
                </a:solidFill>
                <a:latin typeface="Arial"/>
                <a:ea typeface="Arial"/>
                <a:cs typeface="Arial"/>
                <a:sym typeface="Arial"/>
              </a:rPr>
              <a:t> storage.</a:t>
            </a:r>
            <a:endParaRPr/>
          </a:p>
        </p:txBody>
      </p:sp>
      <p:pic>
        <p:nvPicPr>
          <p:cNvPr id="553" name="Google Shape;553;p24"/>
          <p:cNvPicPr preferRelativeResize="0"/>
          <p:nvPr/>
        </p:nvPicPr>
        <p:blipFill rotWithShape="1">
          <a:blip r:embed="rId3">
            <a:alphaModFix/>
          </a:blip>
          <a:srcRect b="0" l="0" r="0" t="0"/>
          <a:stretch/>
        </p:blipFill>
        <p:spPr>
          <a:xfrm>
            <a:off x="612648" y="4235507"/>
            <a:ext cx="333196" cy="333196"/>
          </a:xfrm>
          <a:prstGeom prst="rect">
            <a:avLst/>
          </a:prstGeom>
          <a:noFill/>
          <a:ln>
            <a:noFill/>
          </a:ln>
        </p:spPr>
      </p:pic>
      <p:pic>
        <p:nvPicPr>
          <p:cNvPr id="554" name="Google Shape;554;p24"/>
          <p:cNvPicPr preferRelativeResize="0"/>
          <p:nvPr>
            <p:ph idx="2" type="body"/>
          </p:nvPr>
        </p:nvPicPr>
        <p:blipFill rotWithShape="1">
          <a:blip r:embed="rId4">
            <a:alphaModFix/>
          </a:blip>
          <a:srcRect b="0" l="31300" r="31299" t="0"/>
          <a:stretch/>
        </p:blipFill>
        <p:spPr>
          <a:xfrm>
            <a:off x="7632160" y="0"/>
            <a:ext cx="4559840" cy="6858000"/>
          </a:xfrm>
          <a:prstGeom prst="rect">
            <a:avLst/>
          </a:prstGeom>
          <a:noFill/>
          <a:ln>
            <a:noFill/>
          </a:ln>
        </p:spPr>
      </p:pic>
      <p:sp>
        <p:nvSpPr>
          <p:cNvPr id="555" name="Google Shape;555;p24"/>
          <p:cNvSpPr txBox="1"/>
          <p:nvPr/>
        </p:nvSpPr>
        <p:spPr>
          <a:xfrm>
            <a:off x="1021479" y="2691969"/>
            <a:ext cx="6133492"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The C++ standard doesn’t mention “heap” and “stack” anywhere.</a:t>
            </a:r>
            <a:endParaRPr/>
          </a:p>
        </p:txBody>
      </p:sp>
      <p:sp>
        <p:nvSpPr>
          <p:cNvPr id="556" name="Google Shape;556;p24"/>
          <p:cNvSpPr txBox="1"/>
          <p:nvPr/>
        </p:nvSpPr>
        <p:spPr>
          <a:xfrm>
            <a:off x="1570292" y="3398259"/>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You may hear the heap called the </a:t>
            </a:r>
            <a:r>
              <a:rPr b="1" lang="en-US" sz="1800">
                <a:solidFill>
                  <a:srgbClr val="FAA75A"/>
                </a:solidFill>
                <a:latin typeface="Arial"/>
                <a:ea typeface="Arial"/>
                <a:cs typeface="Arial"/>
                <a:sym typeface="Arial"/>
              </a:rPr>
              <a:t>free store</a:t>
            </a:r>
            <a:r>
              <a:rPr lang="en-US" sz="1800">
                <a:solidFill>
                  <a:srgbClr val="FFFFFF"/>
                </a:solidFill>
                <a:latin typeface="Arial"/>
                <a:ea typeface="Arial"/>
                <a:cs typeface="Arial"/>
                <a:sym typeface="Arial"/>
              </a:rPr>
              <a:t>.</a:t>
            </a:r>
            <a:endParaRPr/>
          </a:p>
        </p:txBody>
      </p:sp>
      <p:pic>
        <p:nvPicPr>
          <p:cNvPr id="557" name="Google Shape;557;p24"/>
          <p:cNvPicPr preferRelativeResize="0"/>
          <p:nvPr/>
        </p:nvPicPr>
        <p:blipFill rotWithShape="1">
          <a:blip r:embed="rId3">
            <a:alphaModFix/>
          </a:blip>
          <a:srcRect b="0" l="0" r="0" t="0"/>
          <a:stretch/>
        </p:blipFill>
        <p:spPr>
          <a:xfrm>
            <a:off x="612648" y="2879314"/>
            <a:ext cx="333196" cy="333196"/>
          </a:xfrm>
          <a:prstGeom prst="rect">
            <a:avLst/>
          </a:prstGeom>
          <a:noFill/>
          <a:ln>
            <a:noFill/>
          </a:ln>
        </p:spPr>
      </p:pic>
      <p:cxnSp>
        <p:nvCxnSpPr>
          <p:cNvPr id="558" name="Google Shape;558;p24"/>
          <p:cNvCxnSpPr>
            <a:stCxn id="556" idx="1"/>
          </p:cNvCxnSpPr>
          <p:nvPr/>
        </p:nvCxnSpPr>
        <p:spPr>
          <a:xfrm rot="10800000">
            <a:off x="1187192" y="3383125"/>
            <a:ext cx="383100" cy="199800"/>
          </a:xfrm>
          <a:prstGeom prst="bentConnector3">
            <a:avLst>
              <a:gd fmla="val 99717" name="adj1"/>
            </a:avLst>
          </a:prstGeom>
          <a:noFill/>
          <a:ln cap="flat" cmpd="sng" w="12700">
            <a:solidFill>
              <a:schemeClr val="accent1"/>
            </a:solidFill>
            <a:prstDash val="solid"/>
            <a:miter lim="800000"/>
            <a:headEnd len="sm" w="sm" type="none"/>
            <a:tailEnd len="sm" w="sm" type="none"/>
          </a:ln>
        </p:spPr>
      </p:cxnSp>
      <p:sp>
        <p:nvSpPr>
          <p:cNvPr id="559" name="Google Shape;559;p24"/>
          <p:cNvSpPr txBox="1"/>
          <p:nvPr/>
        </p:nvSpPr>
        <p:spPr>
          <a:xfrm>
            <a:off x="1021479" y="5036618"/>
            <a:ext cx="6133492"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Conceptually, the same thing:</a:t>
            </a:r>
            <a:endParaRPr/>
          </a:p>
        </p:txBody>
      </p:sp>
      <p:sp>
        <p:nvSpPr>
          <p:cNvPr id="560" name="Google Shape;560;p24"/>
          <p:cNvSpPr txBox="1"/>
          <p:nvPr/>
        </p:nvSpPr>
        <p:spPr>
          <a:xfrm>
            <a:off x="1570292" y="5435132"/>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FAA75A"/>
                </a:solidFill>
                <a:latin typeface="Arial"/>
                <a:ea typeface="Arial"/>
                <a:cs typeface="Arial"/>
                <a:sym typeface="Arial"/>
              </a:rPr>
              <a:t>Stack</a:t>
            </a:r>
            <a:r>
              <a:rPr lang="en-US" sz="1800">
                <a:solidFill>
                  <a:srgbClr val="FFFFFF"/>
                </a:solidFill>
                <a:latin typeface="Arial"/>
                <a:ea typeface="Arial"/>
                <a:cs typeface="Arial"/>
                <a:sym typeface="Arial"/>
              </a:rPr>
              <a:t>: Automatic storage</a:t>
            </a:r>
            <a:endParaRPr/>
          </a:p>
        </p:txBody>
      </p:sp>
      <p:pic>
        <p:nvPicPr>
          <p:cNvPr id="561" name="Google Shape;561;p24"/>
          <p:cNvPicPr preferRelativeResize="0"/>
          <p:nvPr/>
        </p:nvPicPr>
        <p:blipFill rotWithShape="1">
          <a:blip r:embed="rId3">
            <a:alphaModFix/>
          </a:blip>
          <a:srcRect b="0" l="0" r="0" t="0"/>
          <a:stretch/>
        </p:blipFill>
        <p:spPr>
          <a:xfrm>
            <a:off x="612648" y="5070075"/>
            <a:ext cx="333196" cy="333196"/>
          </a:xfrm>
          <a:prstGeom prst="rect">
            <a:avLst/>
          </a:prstGeom>
          <a:noFill/>
          <a:ln>
            <a:noFill/>
          </a:ln>
        </p:spPr>
      </p:pic>
      <p:cxnSp>
        <p:nvCxnSpPr>
          <p:cNvPr id="562" name="Google Shape;562;p24"/>
          <p:cNvCxnSpPr>
            <a:stCxn id="560" idx="1"/>
          </p:cNvCxnSpPr>
          <p:nvPr/>
        </p:nvCxnSpPr>
        <p:spPr>
          <a:xfrm rot="10800000">
            <a:off x="1187192" y="5419998"/>
            <a:ext cx="383100" cy="199800"/>
          </a:xfrm>
          <a:prstGeom prst="bentConnector3">
            <a:avLst>
              <a:gd fmla="val 99717" name="adj1"/>
            </a:avLst>
          </a:prstGeom>
          <a:noFill/>
          <a:ln cap="flat" cmpd="sng" w="12700">
            <a:solidFill>
              <a:schemeClr val="accent1"/>
            </a:solidFill>
            <a:prstDash val="solid"/>
            <a:miter lim="800000"/>
            <a:headEnd len="sm" w="sm" type="none"/>
            <a:tailEnd len="sm" w="sm" type="none"/>
          </a:ln>
        </p:spPr>
      </p:cxnSp>
      <p:sp>
        <p:nvSpPr>
          <p:cNvPr id="563" name="Google Shape;563;p24"/>
          <p:cNvSpPr txBox="1"/>
          <p:nvPr/>
        </p:nvSpPr>
        <p:spPr>
          <a:xfrm>
            <a:off x="1570292" y="5802868"/>
            <a:ext cx="5781484"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1800">
                <a:solidFill>
                  <a:srgbClr val="FAA75A"/>
                </a:solidFill>
                <a:latin typeface="Arial"/>
                <a:ea typeface="Arial"/>
                <a:cs typeface="Arial"/>
                <a:sym typeface="Arial"/>
              </a:rPr>
              <a:t>Heap</a:t>
            </a:r>
            <a:r>
              <a:rPr lang="en-US" sz="1800">
                <a:solidFill>
                  <a:srgbClr val="FFFFFF"/>
                </a:solidFill>
                <a:latin typeface="Arial"/>
                <a:ea typeface="Arial"/>
                <a:cs typeface="Arial"/>
                <a:sym typeface="Arial"/>
              </a:rPr>
              <a:t>: Dynamic storage</a:t>
            </a:r>
            <a:endParaRPr/>
          </a:p>
        </p:txBody>
      </p:sp>
      <p:cxnSp>
        <p:nvCxnSpPr>
          <p:cNvPr id="564" name="Google Shape;564;p24"/>
          <p:cNvCxnSpPr>
            <a:stCxn id="563" idx="1"/>
          </p:cNvCxnSpPr>
          <p:nvPr/>
        </p:nvCxnSpPr>
        <p:spPr>
          <a:xfrm rot="10800000">
            <a:off x="1187192" y="5419934"/>
            <a:ext cx="383100" cy="567600"/>
          </a:xfrm>
          <a:prstGeom prst="bentConnector2">
            <a:avLst/>
          </a:prstGeom>
          <a:noFill/>
          <a:ln cap="flat" cmpd="sng" w="12700">
            <a:solidFill>
              <a:schemeClr val="accent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par>
                                <p:cTn fill="hold" nodeType="withEffect" presetClass="entr" presetID="10" presetSubtype="0">
                                  <p:stCondLst>
                                    <p:cond delay="0"/>
                                  </p:stCondLst>
                                  <p:childTnLst>
                                    <p:set>
                                      <p:cBhvr>
                                        <p:cTn dur="1" fill="hold">
                                          <p:stCondLst>
                                            <p:cond delay="0"/>
                                          </p:stCondLst>
                                        </p:cTn>
                                        <p:tgtEl>
                                          <p:spTgt spid="556"/>
                                        </p:tgtEl>
                                        <p:attrNameLst>
                                          <p:attrName>style.visibility</p:attrName>
                                        </p:attrNameLst>
                                      </p:cBhvr>
                                      <p:to>
                                        <p:strVal val="visible"/>
                                      </p:to>
                                    </p:set>
                                    <p:animEffect filter="fade" transition="in">
                                      <p:cBhvr>
                                        <p:cTn dur="500"/>
                                        <p:tgtEl>
                                          <p:spTgt spid="556"/>
                                        </p:tgtEl>
                                      </p:cBhvr>
                                    </p:animEffect>
                                  </p:childTnLst>
                                </p:cTn>
                              </p:par>
                              <p:par>
                                <p:cTn fill="hold" nodeType="with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par>
                                <p:cTn fill="hold" nodeType="withEffect" presetClass="entr" presetID="10" presetSubtype="0">
                                  <p:stCondLst>
                                    <p:cond delay="0"/>
                                  </p:stCondLst>
                                  <p:childTnLst>
                                    <p:set>
                                      <p:cBhvr>
                                        <p:cTn dur="1" fill="hold">
                                          <p:stCondLst>
                                            <p:cond delay="0"/>
                                          </p:stCondLst>
                                        </p:cTn>
                                        <p:tgtEl>
                                          <p:spTgt spid="558"/>
                                        </p:tgtEl>
                                        <p:attrNameLst>
                                          <p:attrName>style.visibility</p:attrName>
                                        </p:attrNameLst>
                                      </p:cBhvr>
                                      <p:to>
                                        <p:strVal val="visible"/>
                                      </p:to>
                                    </p:set>
                                    <p:animEffect filter="fade" transition="in">
                                      <p:cBhvr>
                                        <p:cTn dur="500"/>
                                        <p:tgtEl>
                                          <p:spTgt spid="5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2"/>
                                        </p:tgtEl>
                                        <p:attrNameLst>
                                          <p:attrName>style.visibility</p:attrName>
                                        </p:attrNameLst>
                                      </p:cBhvr>
                                      <p:to>
                                        <p:strVal val="visible"/>
                                      </p:to>
                                    </p:set>
                                    <p:animEffect filter="fade" transition="in">
                                      <p:cBhvr>
                                        <p:cTn dur="500"/>
                                        <p:tgtEl>
                                          <p:spTgt spid="552"/>
                                        </p:tgtEl>
                                      </p:cBhvr>
                                    </p:animEffect>
                                  </p:childTnLst>
                                </p:cTn>
                              </p:par>
                              <p:par>
                                <p:cTn fill="hold" nodeType="withEffect" presetClass="entr" presetID="10" presetSubtype="0">
                                  <p:stCondLst>
                                    <p:cond delay="0"/>
                                  </p:stCondLst>
                                  <p:childTnLst>
                                    <p:set>
                                      <p:cBhvr>
                                        <p:cTn dur="1" fill="hold">
                                          <p:stCondLst>
                                            <p:cond delay="0"/>
                                          </p:stCondLst>
                                        </p:cTn>
                                        <p:tgtEl>
                                          <p:spTgt spid="553"/>
                                        </p:tgtEl>
                                        <p:attrNameLst>
                                          <p:attrName>style.visibility</p:attrName>
                                        </p:attrNameLst>
                                      </p:cBhvr>
                                      <p:to>
                                        <p:strVal val="visible"/>
                                      </p:to>
                                    </p:set>
                                    <p:animEffect filter="fade" transition="in">
                                      <p:cBhvr>
                                        <p:cTn dur="500"/>
                                        <p:tgtEl>
                                          <p:spTgt spid="5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9"/>
                                        </p:tgtEl>
                                        <p:attrNameLst>
                                          <p:attrName>style.visibility</p:attrName>
                                        </p:attrNameLst>
                                      </p:cBhvr>
                                      <p:to>
                                        <p:strVal val="visible"/>
                                      </p:to>
                                    </p:set>
                                    <p:animEffect filter="fade" transition="in">
                                      <p:cBhvr>
                                        <p:cTn dur="500"/>
                                        <p:tgtEl>
                                          <p:spTgt spid="559"/>
                                        </p:tgtEl>
                                      </p:cBhvr>
                                    </p:animEffect>
                                  </p:childTnLst>
                                </p:cTn>
                              </p:par>
                              <p:par>
                                <p:cTn fill="hold" nodeType="with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par>
                                <p:cTn fill="hold" nodeType="withEffect" presetClass="entr" presetID="10" presetSubtype="0">
                                  <p:stCondLst>
                                    <p:cond delay="0"/>
                                  </p:stCondLst>
                                  <p:childTnLst>
                                    <p:set>
                                      <p:cBhvr>
                                        <p:cTn dur="1" fill="hold">
                                          <p:stCondLst>
                                            <p:cond delay="0"/>
                                          </p:stCondLst>
                                        </p:cTn>
                                        <p:tgtEl>
                                          <p:spTgt spid="561"/>
                                        </p:tgtEl>
                                        <p:attrNameLst>
                                          <p:attrName>style.visibility</p:attrName>
                                        </p:attrNameLst>
                                      </p:cBhvr>
                                      <p:to>
                                        <p:strVal val="visible"/>
                                      </p:to>
                                    </p:set>
                                    <p:animEffect filter="fade" transition="in">
                                      <p:cBhvr>
                                        <p:cTn dur="500"/>
                                        <p:tgtEl>
                                          <p:spTgt spid="561"/>
                                        </p:tgtEl>
                                      </p:cBhvr>
                                    </p:animEffect>
                                  </p:childTnLst>
                                </p:cTn>
                              </p:par>
                              <p:par>
                                <p:cTn fill="hold" nodeType="withEffect" presetClass="entr" presetID="10" presetSubtype="0">
                                  <p:stCondLst>
                                    <p:cond delay="0"/>
                                  </p:stCondLst>
                                  <p:childTnLst>
                                    <p:set>
                                      <p:cBhvr>
                                        <p:cTn dur="1" fill="hold">
                                          <p:stCondLst>
                                            <p:cond delay="0"/>
                                          </p:stCondLst>
                                        </p:cTn>
                                        <p:tgtEl>
                                          <p:spTgt spid="562"/>
                                        </p:tgtEl>
                                        <p:attrNameLst>
                                          <p:attrName>style.visibility</p:attrName>
                                        </p:attrNameLst>
                                      </p:cBhvr>
                                      <p:to>
                                        <p:strVal val="visible"/>
                                      </p:to>
                                    </p:set>
                                    <p:animEffect filter="fade" transition="in">
                                      <p:cBhvr>
                                        <p:cTn dur="500"/>
                                        <p:tgtEl>
                                          <p:spTgt spid="562"/>
                                        </p:tgtEl>
                                      </p:cBhvr>
                                    </p:animEffect>
                                  </p:childTnLst>
                                </p:cTn>
                              </p:par>
                              <p:par>
                                <p:cTn fill="hold" nodeType="withEffect" presetClass="entr" presetID="10" presetSubtype="0">
                                  <p:stCondLst>
                                    <p:cond delay="0"/>
                                  </p:stCondLst>
                                  <p:childTnLst>
                                    <p:set>
                                      <p:cBhvr>
                                        <p:cTn dur="1" fill="hold">
                                          <p:stCondLst>
                                            <p:cond delay="0"/>
                                          </p:stCondLst>
                                        </p:cTn>
                                        <p:tgtEl>
                                          <p:spTgt spid="563"/>
                                        </p:tgtEl>
                                        <p:attrNameLst>
                                          <p:attrName>style.visibility</p:attrName>
                                        </p:attrNameLst>
                                      </p:cBhvr>
                                      <p:to>
                                        <p:strVal val="visible"/>
                                      </p:to>
                                    </p:set>
                                    <p:animEffect filter="fade" transition="in">
                                      <p:cBhvr>
                                        <p:cTn dur="500"/>
                                        <p:tgtEl>
                                          <p:spTgt spid="563"/>
                                        </p:tgtEl>
                                      </p:cBhvr>
                                    </p:animEffect>
                                  </p:childTnLst>
                                </p:cTn>
                              </p:par>
                              <p:par>
                                <p:cTn fill="hold" nodeType="withEffect" presetClass="entr" presetID="10" presetSubtype="0">
                                  <p:stCondLst>
                                    <p:cond delay="0"/>
                                  </p:stCondLst>
                                  <p:childTnLst>
                                    <p:set>
                                      <p:cBhvr>
                                        <p:cTn dur="1" fill="hold">
                                          <p:stCondLst>
                                            <p:cond delay="0"/>
                                          </p:stCondLst>
                                        </p:cTn>
                                        <p:tgtEl>
                                          <p:spTgt spid="564"/>
                                        </p:tgtEl>
                                        <p:attrNameLst>
                                          <p:attrName>style.visibility</p:attrName>
                                        </p:attrNameLst>
                                      </p:cBhvr>
                                      <p:to>
                                        <p:strVal val="visible"/>
                                      </p:to>
                                    </p:set>
                                    <p:animEffect filter="fade" transition="in">
                                      <p:cBhvr>
                                        <p:cTn dur="500"/>
                                        <p:tgtEl>
                                          <p:spTgt spid="5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9" name="Shape 569"/>
        <p:cNvGrpSpPr/>
        <p:nvPr/>
      </p:nvGrpSpPr>
      <p:grpSpPr>
        <a:xfrm>
          <a:off x="0" y="0"/>
          <a:ext cx="0" cy="0"/>
          <a:chOff x="0" y="0"/>
          <a:chExt cx="0" cy="0"/>
        </a:xfrm>
      </p:grpSpPr>
      <p:sp>
        <p:nvSpPr>
          <p:cNvPr id="570" name="Google Shape;570;p25"/>
          <p:cNvSpPr txBox="1"/>
          <p:nvPr>
            <p:ph type="title"/>
          </p:nvPr>
        </p:nvSpPr>
        <p:spPr>
          <a:xfrm>
            <a:off x="611509" y="555163"/>
            <a:ext cx="10885166" cy="114492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Heap and Stack Memory Grow Toward </a:t>
            </a:r>
            <a:br>
              <a:rPr lang="en-US">
                <a:solidFill>
                  <a:schemeClr val="lt1"/>
                </a:solidFill>
              </a:rPr>
            </a:br>
            <a:r>
              <a:rPr lang="en-US">
                <a:solidFill>
                  <a:schemeClr val="lt1"/>
                </a:solidFill>
              </a:rPr>
              <a:t>Each Other</a:t>
            </a:r>
            <a:endParaRPr>
              <a:solidFill>
                <a:schemeClr val="lt1"/>
              </a:solidFill>
              <a:latin typeface="Consolas"/>
              <a:ea typeface="Consolas"/>
              <a:cs typeface="Consolas"/>
              <a:sym typeface="Consolas"/>
            </a:endParaRPr>
          </a:p>
        </p:txBody>
      </p:sp>
      <p:sp>
        <p:nvSpPr>
          <p:cNvPr id="571" name="Google Shape;571;p25"/>
          <p:cNvSpPr/>
          <p:nvPr/>
        </p:nvSpPr>
        <p:spPr>
          <a:xfrm>
            <a:off x="4044696" y="1578864"/>
            <a:ext cx="4005072" cy="651597"/>
          </a:xfrm>
          <a:prstGeom prst="rect">
            <a:avLst/>
          </a:prstGeom>
          <a:solidFill>
            <a:srgbClr val="7CF07C"/>
          </a:solidFill>
          <a:ln cap="flat" cmpd="sng" w="12700">
            <a:solidFill>
              <a:srgbClr val="0B630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572" name="Google Shape;572;p25"/>
          <p:cNvSpPr/>
          <p:nvPr/>
        </p:nvSpPr>
        <p:spPr>
          <a:xfrm>
            <a:off x="4044696" y="2232029"/>
            <a:ext cx="4005072" cy="818008"/>
          </a:xfrm>
          <a:prstGeom prst="rect">
            <a:avLst/>
          </a:prstGeom>
          <a:solidFill>
            <a:srgbClr val="92A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Initialize()</a:t>
            </a:r>
            <a:endParaRPr/>
          </a:p>
        </p:txBody>
      </p:sp>
      <p:sp>
        <p:nvSpPr>
          <p:cNvPr id="573" name="Google Shape;573;p25"/>
          <p:cNvSpPr/>
          <p:nvPr/>
        </p:nvSpPr>
        <p:spPr>
          <a:xfrm>
            <a:off x="4044696" y="3051605"/>
            <a:ext cx="4005072" cy="366319"/>
          </a:xfrm>
          <a:prstGeom prst="rect">
            <a:avLst/>
          </a:prstGeom>
          <a:solidFill>
            <a:srgbClr val="A7BBCD"/>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LoadModels()</a:t>
            </a:r>
            <a:endParaRPr/>
          </a:p>
        </p:txBody>
      </p:sp>
      <p:sp>
        <p:nvSpPr>
          <p:cNvPr id="574" name="Google Shape;574;p25"/>
          <p:cNvSpPr/>
          <p:nvPr/>
        </p:nvSpPr>
        <p:spPr>
          <a:xfrm>
            <a:off x="4044696" y="3419492"/>
            <a:ext cx="4005072" cy="796491"/>
          </a:xfrm>
          <a:prstGeom prst="rect">
            <a:avLst/>
          </a:prstGeom>
          <a:solidFill>
            <a:srgbClr val="FAA75A"/>
          </a:solidFill>
          <a:ln cap="flat" cmpd="sng" w="12700">
            <a:solidFill>
              <a:srgbClr val="6E370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LoadEnvironmentModels()</a:t>
            </a:r>
            <a:endParaRPr/>
          </a:p>
        </p:txBody>
      </p:sp>
      <p:sp>
        <p:nvSpPr>
          <p:cNvPr id="575" name="Google Shape;575;p25"/>
          <p:cNvSpPr/>
          <p:nvPr/>
        </p:nvSpPr>
        <p:spPr>
          <a:xfrm>
            <a:off x="4044696" y="4217551"/>
            <a:ext cx="4005072" cy="1109687"/>
          </a:xfrm>
          <a:prstGeom prst="rect">
            <a:avLst/>
          </a:prstGeom>
          <a:solidFill>
            <a:srgbClr val="262626"/>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onsolas"/>
                <a:ea typeface="Consolas"/>
                <a:cs typeface="Consolas"/>
                <a:sym typeface="Consolas"/>
              </a:rPr>
              <a:t>Unused Memory</a:t>
            </a:r>
            <a:endParaRPr/>
          </a:p>
        </p:txBody>
      </p:sp>
      <p:sp>
        <p:nvSpPr>
          <p:cNvPr id="576" name="Google Shape;576;p25"/>
          <p:cNvSpPr/>
          <p:nvPr/>
        </p:nvSpPr>
        <p:spPr>
          <a:xfrm flipH="1">
            <a:off x="999021" y="4456792"/>
            <a:ext cx="2276214" cy="1036320"/>
          </a:xfrm>
          <a:custGeom>
            <a:rect b="b" l="l" r="r" t="t"/>
            <a:pathLst>
              <a:path extrusionOk="0" h="1200331" w="4332056">
                <a:moveTo>
                  <a:pt x="174930" y="0"/>
                </a:moveTo>
                <a:lnTo>
                  <a:pt x="4332056" y="0"/>
                </a:lnTo>
                <a:lnTo>
                  <a:pt x="4332056" y="1200331"/>
                </a:lnTo>
                <a:lnTo>
                  <a:pt x="174930" y="1200331"/>
                </a:lnTo>
                <a:lnTo>
                  <a:pt x="174930" y="780612"/>
                </a:lnTo>
                <a:lnTo>
                  <a:pt x="0" y="600166"/>
                </a:lnTo>
                <a:lnTo>
                  <a:pt x="174930" y="419719"/>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365750" wrap="square" tIns="182875">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Heap allocations move toward the stack.</a:t>
            </a:r>
            <a:endParaRPr/>
          </a:p>
        </p:txBody>
      </p:sp>
      <p:sp>
        <p:nvSpPr>
          <p:cNvPr id="577" name="Google Shape;577;p25"/>
          <p:cNvSpPr/>
          <p:nvPr/>
        </p:nvSpPr>
        <p:spPr>
          <a:xfrm>
            <a:off x="8049768" y="1578864"/>
            <a:ext cx="2720023" cy="457200"/>
          </a:xfrm>
          <a:prstGeom prst="rect">
            <a:avLst/>
          </a:prstGeom>
          <a:noFill/>
          <a:ln>
            <a:noFill/>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High Memory Address</a:t>
            </a:r>
            <a:endParaRPr/>
          </a:p>
        </p:txBody>
      </p:sp>
      <p:sp>
        <p:nvSpPr>
          <p:cNvPr id="578" name="Google Shape;578;p25"/>
          <p:cNvSpPr/>
          <p:nvPr/>
        </p:nvSpPr>
        <p:spPr>
          <a:xfrm>
            <a:off x="8049768" y="5981291"/>
            <a:ext cx="2720023" cy="457200"/>
          </a:xfrm>
          <a:prstGeom prst="rect">
            <a:avLst/>
          </a:prstGeom>
          <a:noFill/>
          <a:ln>
            <a:noFill/>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Low Memory Address</a:t>
            </a:r>
            <a:endParaRPr/>
          </a:p>
        </p:txBody>
      </p:sp>
      <p:sp>
        <p:nvSpPr>
          <p:cNvPr id="579" name="Google Shape;579;p25"/>
          <p:cNvSpPr/>
          <p:nvPr/>
        </p:nvSpPr>
        <p:spPr>
          <a:xfrm>
            <a:off x="8196929" y="2071775"/>
            <a:ext cx="622300" cy="1729597"/>
          </a:xfrm>
          <a:prstGeom prst="downArrow">
            <a:avLst>
              <a:gd fmla="val 50000" name="adj1"/>
              <a:gd fmla="val 50000" name="adj2"/>
            </a:avLst>
          </a:prstGeom>
          <a:solidFill>
            <a:schemeClr val="accen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80" name="Google Shape;580;p25"/>
          <p:cNvSpPr/>
          <p:nvPr/>
        </p:nvSpPr>
        <p:spPr>
          <a:xfrm>
            <a:off x="4044696" y="5328804"/>
            <a:ext cx="4005072" cy="1109687"/>
          </a:xfrm>
          <a:prstGeom prst="rect">
            <a:avLst/>
          </a:prstGeom>
          <a:solidFill>
            <a:srgbClr val="EEB0B8"/>
          </a:solidFill>
          <a:ln cap="flat" cmpd="sng" w="12700">
            <a:solidFill>
              <a:srgbClr val="7117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Heap Memory</a:t>
            </a:r>
            <a:endParaRPr/>
          </a:p>
        </p:txBody>
      </p:sp>
      <p:sp>
        <p:nvSpPr>
          <p:cNvPr id="581" name="Google Shape;581;p25"/>
          <p:cNvSpPr/>
          <p:nvPr/>
        </p:nvSpPr>
        <p:spPr>
          <a:xfrm>
            <a:off x="8741664" y="2570813"/>
            <a:ext cx="2834640" cy="731520"/>
          </a:xfrm>
          <a:custGeom>
            <a:rect b="b" l="l" r="r" t="t"/>
            <a:pathLst>
              <a:path extrusionOk="0" h="1200331" w="4332056">
                <a:moveTo>
                  <a:pt x="174930" y="0"/>
                </a:moveTo>
                <a:lnTo>
                  <a:pt x="4332056" y="0"/>
                </a:lnTo>
                <a:lnTo>
                  <a:pt x="4332056" y="1200331"/>
                </a:lnTo>
                <a:lnTo>
                  <a:pt x="174930" y="1200331"/>
                </a:lnTo>
                <a:lnTo>
                  <a:pt x="174930" y="780612"/>
                </a:lnTo>
                <a:lnTo>
                  <a:pt x="0" y="600166"/>
                </a:lnTo>
                <a:lnTo>
                  <a:pt x="174930" y="419719"/>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365750" spcFirstLastPara="1" rIns="91425" wrap="square" tIns="182875">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Stack allocations move toward the heap.</a:t>
            </a:r>
            <a:endParaRPr/>
          </a:p>
        </p:txBody>
      </p:sp>
      <p:sp>
        <p:nvSpPr>
          <p:cNvPr id="582" name="Google Shape;582;p25"/>
          <p:cNvSpPr/>
          <p:nvPr/>
        </p:nvSpPr>
        <p:spPr>
          <a:xfrm flipH="1" rot="10800000">
            <a:off x="3275235" y="4110153"/>
            <a:ext cx="622300" cy="1729597"/>
          </a:xfrm>
          <a:prstGeom prst="downArrow">
            <a:avLst>
              <a:gd fmla="val 50000" name="adj1"/>
              <a:gd fmla="val 50000" name="adj2"/>
            </a:avLst>
          </a:prstGeom>
          <a:solidFill>
            <a:schemeClr val="accent1"/>
          </a:solidFill>
          <a:ln>
            <a:noFill/>
          </a:ln>
          <a:effectLst>
            <a:outerShdw blurRad="508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500"/>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500"/>
                                        <p:tgtEl>
                                          <p:spTgt spid="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87" name="Shape 587"/>
        <p:cNvGrpSpPr/>
        <p:nvPr/>
      </p:nvGrpSpPr>
      <p:grpSpPr>
        <a:xfrm>
          <a:off x="0" y="0"/>
          <a:ext cx="0" cy="0"/>
          <a:chOff x="0" y="0"/>
          <a:chExt cx="0" cy="0"/>
        </a:xfrm>
      </p:grpSpPr>
      <p:sp>
        <p:nvSpPr>
          <p:cNvPr id="588" name="Google Shape;588;p26"/>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Stack Variables vs. Heap Variables</a:t>
            </a:r>
            <a:endParaRPr/>
          </a:p>
        </p:txBody>
      </p:sp>
      <p:sp>
        <p:nvSpPr>
          <p:cNvPr id="589" name="Google Shape;589;p26"/>
          <p:cNvSpPr txBox="1"/>
          <p:nvPr/>
        </p:nvSpPr>
        <p:spPr>
          <a:xfrm>
            <a:off x="1055657" y="1803792"/>
            <a:ext cx="10440697"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9EEF0"/>
              </a:buClr>
              <a:buSzPts val="3600"/>
              <a:buFont typeface="Arial"/>
              <a:buNone/>
            </a:pPr>
            <a:r>
              <a:rPr b="0" i="0" lang="en-US" sz="2400" u="none" cap="none" strike="noStrike">
                <a:solidFill>
                  <a:srgbClr val="FFFFFF"/>
                </a:solidFill>
                <a:latin typeface="Arial"/>
                <a:ea typeface="Arial"/>
                <a:cs typeface="Arial"/>
                <a:sym typeface="Arial"/>
              </a:rPr>
              <a:t>All local variables are on the stack (in automatic storage).</a:t>
            </a:r>
            <a:endParaRPr/>
          </a:p>
        </p:txBody>
      </p:sp>
      <p:sp>
        <p:nvSpPr>
          <p:cNvPr id="590" name="Google Shape;590;p26"/>
          <p:cNvSpPr txBox="1"/>
          <p:nvPr/>
        </p:nvSpPr>
        <p:spPr>
          <a:xfrm>
            <a:off x="1055657" y="2616396"/>
            <a:ext cx="10440697"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400">
                <a:solidFill>
                  <a:srgbClr val="FFFFFF"/>
                </a:solidFill>
                <a:latin typeface="Arial"/>
                <a:ea typeface="Arial"/>
                <a:cs typeface="Arial"/>
                <a:sym typeface="Arial"/>
              </a:rPr>
              <a:t>All dynamically allocated memory is on the heap.</a:t>
            </a:r>
            <a:endParaRPr/>
          </a:p>
        </p:txBody>
      </p:sp>
      <p:sp>
        <p:nvSpPr>
          <p:cNvPr id="591" name="Google Shape;591;p26"/>
          <p:cNvSpPr/>
          <p:nvPr/>
        </p:nvSpPr>
        <p:spPr>
          <a:xfrm>
            <a:off x="709781" y="3429000"/>
            <a:ext cx="10786574" cy="2743199"/>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rgbClr val="0000FF"/>
                </a:solidFill>
                <a:latin typeface="Consolas"/>
                <a:ea typeface="Consolas"/>
                <a:cs typeface="Consolas"/>
                <a:sym typeface="Consolas"/>
              </a:rPr>
              <a:t>void</a:t>
            </a:r>
            <a:r>
              <a:rPr lang="en-US" sz="1800">
                <a:solidFill>
                  <a:srgbClr val="000000"/>
                </a:solidFill>
                <a:latin typeface="Consolas"/>
                <a:ea typeface="Consolas"/>
                <a:cs typeface="Consolas"/>
                <a:sym typeface="Consolas"/>
              </a:rPr>
              <a:t> Foo()</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int</a:t>
            </a:r>
            <a:r>
              <a:rPr lang="en-US" sz="1800">
                <a:solidFill>
                  <a:srgbClr val="000000"/>
                </a:solidFill>
                <a:latin typeface="Consolas"/>
                <a:ea typeface="Consolas"/>
                <a:cs typeface="Consolas"/>
                <a:sym typeface="Consolas"/>
              </a:rPr>
              <a:t> x; 			</a:t>
            </a:r>
            <a:r>
              <a:rPr lang="en-US" sz="1800">
                <a:solidFill>
                  <a:srgbClr val="008000"/>
                </a:solidFill>
                <a:latin typeface="Consolas"/>
                <a:ea typeface="Consolas"/>
                <a:cs typeface="Consolas"/>
                <a:sym typeface="Consolas"/>
              </a:rPr>
              <a:t>// stack</a:t>
            </a:r>
            <a:endParaRPr sz="1800">
              <a:solidFill>
                <a:srgbClr val="000000"/>
              </a:solidFill>
              <a:latin typeface="Consolas"/>
              <a:ea typeface="Consolas"/>
              <a:cs typeface="Consolas"/>
              <a:sym typeface="Consolas"/>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int</a:t>
            </a:r>
            <a:r>
              <a:rPr lang="en-US" sz="1800">
                <a:solidFill>
                  <a:srgbClr val="000000"/>
                </a:solidFill>
                <a:latin typeface="Consolas"/>
                <a:ea typeface="Consolas"/>
                <a:cs typeface="Consolas"/>
                <a:sym typeface="Consolas"/>
              </a:rPr>
              <a:t>* ptr = &amp;x;	</a:t>
            </a:r>
            <a:r>
              <a:rPr lang="en-US" sz="1800">
                <a:solidFill>
                  <a:srgbClr val="008000"/>
                </a:solidFill>
                <a:latin typeface="Consolas"/>
                <a:ea typeface="Consolas"/>
                <a:cs typeface="Consolas"/>
                <a:sym typeface="Consolas"/>
              </a:rPr>
              <a:t>// stack pointer, pointing to memory on the stack</a:t>
            </a:r>
            <a:br>
              <a:rPr lang="en-US" sz="1800">
                <a:solidFill>
                  <a:srgbClr val="008000"/>
                </a:solidFill>
                <a:latin typeface="Consolas"/>
                <a:ea typeface="Consolas"/>
                <a:cs typeface="Consolas"/>
                <a:sym typeface="Consolas"/>
              </a:rPr>
            </a:br>
            <a:r>
              <a:rPr lang="en-US" sz="1800">
                <a:solidFill>
                  <a:srgbClr val="008000"/>
                </a:solidFill>
                <a:latin typeface="Consolas"/>
                <a:ea typeface="Consolas"/>
                <a:cs typeface="Consolas"/>
                <a:sym typeface="Consolas"/>
              </a:rPr>
              <a:t>	</a:t>
            </a:r>
            <a:r>
              <a:rPr lang="en-US" sz="1800">
                <a:solidFill>
                  <a:srgbClr val="0000FF"/>
                </a:solidFill>
                <a:latin typeface="Consolas"/>
                <a:ea typeface="Consolas"/>
                <a:cs typeface="Consolas"/>
                <a:sym typeface="Consolas"/>
              </a:rPr>
              <a:t>float</a:t>
            </a:r>
            <a:r>
              <a:rPr lang="en-US" sz="1800">
                <a:solidFill>
                  <a:srgbClr val="000000"/>
                </a:solidFill>
                <a:latin typeface="Consolas"/>
                <a:ea typeface="Consolas"/>
                <a:cs typeface="Consolas"/>
                <a:sym typeface="Consolas"/>
              </a:rPr>
              <a:t>* ptr2;</a:t>
            </a:r>
            <a:r>
              <a:rPr lang="en-US" sz="1800">
                <a:solidFill>
                  <a:srgbClr val="008000"/>
                </a:solidFill>
                <a:latin typeface="Consolas"/>
                <a:ea typeface="Consolas"/>
                <a:cs typeface="Consolas"/>
                <a:sym typeface="Consolas"/>
              </a:rPr>
              <a:t> 	// stack</a:t>
            </a:r>
            <a:endParaRPr sz="1800">
              <a:solidFill>
                <a:srgbClr val="000000"/>
              </a:solidFill>
              <a:latin typeface="Consolas"/>
              <a:ea typeface="Consolas"/>
              <a:cs typeface="Consolas"/>
              <a:sym typeface="Consolas"/>
            </a:endParaRPr>
          </a:p>
          <a:p>
            <a:pPr indent="0" lvl="0" marL="0" marR="0" rtl="0" algn="l">
              <a:spcBef>
                <a:spcPts val="0"/>
              </a:spcBef>
              <a:spcAft>
                <a:spcPts val="0"/>
              </a:spcAft>
              <a:buNone/>
            </a:pPr>
            <a:r>
              <a:rPr lang="en-US" sz="1800">
                <a:solidFill>
                  <a:srgbClr val="0000FF"/>
                </a:solidFill>
                <a:latin typeface="Consolas"/>
                <a:ea typeface="Consolas"/>
                <a:cs typeface="Consolas"/>
                <a:sym typeface="Consolas"/>
              </a:rPr>
              <a:t>	double</a:t>
            </a:r>
            <a:r>
              <a:rPr lang="en-US" sz="1800">
                <a:solidFill>
                  <a:srgbClr val="000000"/>
                </a:solidFill>
                <a:latin typeface="Consolas"/>
                <a:ea typeface="Consolas"/>
                <a:cs typeface="Consolas"/>
                <a:sym typeface="Consolas"/>
              </a:rPr>
              <a:t>* someDoubles = </a:t>
            </a:r>
            <a:r>
              <a:rPr lang="en-US" sz="1800">
                <a:solidFill>
                  <a:srgbClr val="0000FF"/>
                </a:solidFill>
                <a:latin typeface="Consolas"/>
                <a:ea typeface="Consolas"/>
                <a:cs typeface="Consolas"/>
                <a:sym typeface="Consolas"/>
              </a:rPr>
              <a:t>new</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double</a:t>
            </a:r>
            <a:r>
              <a:rPr lang="en-US" sz="1800">
                <a:solidFill>
                  <a:srgbClr val="000000"/>
                </a:solidFill>
                <a:latin typeface="Consolas"/>
                <a:ea typeface="Consolas"/>
                <a:cs typeface="Consolas"/>
                <a:sym typeface="Consolas"/>
              </a:rPr>
              <a:t>[25]; </a:t>
            </a:r>
            <a:r>
              <a:rPr lang="en-US" sz="1800">
                <a:solidFill>
                  <a:srgbClr val="008000"/>
                </a:solidFill>
                <a:latin typeface="Consolas"/>
                <a:ea typeface="Consolas"/>
                <a:cs typeface="Consolas"/>
                <a:sym typeface="Consolas"/>
              </a:rPr>
              <a:t>// someDoubles is on the stack</a:t>
            </a:r>
            <a:endParaRPr sz="1800">
              <a:solidFill>
                <a:srgbClr val="000000"/>
              </a:solidFill>
              <a:latin typeface="Consolas"/>
              <a:ea typeface="Consolas"/>
              <a:cs typeface="Consolas"/>
              <a:sym typeface="Consolas"/>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chemeClr val="lt1"/>
              </a:solidFill>
              <a:latin typeface="Arial"/>
              <a:ea typeface="Arial"/>
              <a:cs typeface="Arial"/>
              <a:sym typeface="Arial"/>
            </a:endParaRPr>
          </a:p>
        </p:txBody>
      </p:sp>
      <p:sp>
        <p:nvSpPr>
          <p:cNvPr id="592" name="Google Shape;592;p26"/>
          <p:cNvSpPr/>
          <p:nvPr/>
        </p:nvSpPr>
        <p:spPr>
          <a:xfrm>
            <a:off x="609600" y="3429000"/>
            <a:ext cx="100182" cy="2743199"/>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pic>
        <p:nvPicPr>
          <p:cNvPr id="593" name="Google Shape;593;p26"/>
          <p:cNvPicPr preferRelativeResize="0"/>
          <p:nvPr/>
        </p:nvPicPr>
        <p:blipFill rotWithShape="1">
          <a:blip r:embed="rId3">
            <a:alphaModFix/>
          </a:blip>
          <a:srcRect b="0" l="0" r="0" t="0"/>
          <a:stretch/>
        </p:blipFill>
        <p:spPr>
          <a:xfrm>
            <a:off x="646827" y="1868026"/>
            <a:ext cx="333196" cy="333196"/>
          </a:xfrm>
          <a:prstGeom prst="rect">
            <a:avLst/>
          </a:prstGeom>
          <a:noFill/>
          <a:ln>
            <a:noFill/>
          </a:ln>
        </p:spPr>
      </p:pic>
      <p:pic>
        <p:nvPicPr>
          <p:cNvPr id="594" name="Google Shape;594;p26"/>
          <p:cNvPicPr preferRelativeResize="0"/>
          <p:nvPr/>
        </p:nvPicPr>
        <p:blipFill rotWithShape="1">
          <a:blip r:embed="rId3">
            <a:alphaModFix/>
          </a:blip>
          <a:srcRect b="0" l="0" r="0" t="0"/>
          <a:stretch/>
        </p:blipFill>
        <p:spPr>
          <a:xfrm>
            <a:off x="646827" y="2680630"/>
            <a:ext cx="333196" cy="333196"/>
          </a:xfrm>
          <a:prstGeom prst="rect">
            <a:avLst/>
          </a:prstGeom>
          <a:noFill/>
          <a:ln>
            <a:noFill/>
          </a:ln>
        </p:spPr>
      </p:pic>
      <p:cxnSp>
        <p:nvCxnSpPr>
          <p:cNvPr id="595" name="Google Shape;595;p26"/>
          <p:cNvCxnSpPr>
            <a:stCxn id="596" idx="0"/>
            <a:endCxn id="597" idx="2"/>
          </p:cNvCxnSpPr>
          <p:nvPr/>
        </p:nvCxnSpPr>
        <p:spPr>
          <a:xfrm rot="-5400000">
            <a:off x="2690251" y="5290152"/>
            <a:ext cx="126300" cy="547500"/>
          </a:xfrm>
          <a:prstGeom prst="bentConnector3">
            <a:avLst>
              <a:gd fmla="val 49977" name="adj1"/>
            </a:avLst>
          </a:prstGeom>
          <a:noFill/>
          <a:ln cap="flat" cmpd="sng" w="19050">
            <a:solidFill>
              <a:schemeClr val="accent3"/>
            </a:solidFill>
            <a:prstDash val="solid"/>
            <a:miter lim="800000"/>
            <a:headEnd len="sm" w="sm" type="none"/>
            <a:tailEnd len="sm" w="sm" type="none"/>
          </a:ln>
        </p:spPr>
      </p:cxnSp>
      <p:sp>
        <p:nvSpPr>
          <p:cNvPr id="597" name="Google Shape;597;p26"/>
          <p:cNvSpPr/>
          <p:nvPr/>
        </p:nvSpPr>
        <p:spPr>
          <a:xfrm>
            <a:off x="2294029" y="5226489"/>
            <a:ext cx="1466183" cy="274320"/>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6" name="Google Shape;596;p26"/>
          <p:cNvSpPr/>
          <p:nvPr/>
        </p:nvSpPr>
        <p:spPr>
          <a:xfrm>
            <a:off x="1199089" y="5627052"/>
            <a:ext cx="2561123" cy="445135"/>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Pointer, on the stack</a:t>
            </a:r>
            <a:endParaRPr/>
          </a:p>
        </p:txBody>
      </p:sp>
      <p:cxnSp>
        <p:nvCxnSpPr>
          <p:cNvPr id="598" name="Google Shape;598;p26"/>
          <p:cNvCxnSpPr>
            <a:stCxn id="599" idx="0"/>
            <a:endCxn id="600" idx="2"/>
          </p:cNvCxnSpPr>
          <p:nvPr/>
        </p:nvCxnSpPr>
        <p:spPr>
          <a:xfrm flipH="1" rot="5400000">
            <a:off x="5358614" y="5158002"/>
            <a:ext cx="126300" cy="811800"/>
          </a:xfrm>
          <a:prstGeom prst="bentConnector3">
            <a:avLst>
              <a:gd fmla="val 49977" name="adj1"/>
            </a:avLst>
          </a:prstGeom>
          <a:noFill/>
          <a:ln cap="flat" cmpd="sng" w="19050">
            <a:solidFill>
              <a:schemeClr val="accent3"/>
            </a:solidFill>
            <a:prstDash val="solid"/>
            <a:miter lim="800000"/>
            <a:headEnd len="sm" w="sm" type="none"/>
            <a:tailEnd len="sm" w="sm" type="none"/>
          </a:ln>
        </p:spPr>
      </p:cxnSp>
      <p:sp>
        <p:nvSpPr>
          <p:cNvPr id="600" name="Google Shape;600;p26"/>
          <p:cNvSpPr/>
          <p:nvPr/>
        </p:nvSpPr>
        <p:spPr>
          <a:xfrm>
            <a:off x="4065808" y="5226489"/>
            <a:ext cx="1900282" cy="274320"/>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99" name="Google Shape;599;p26"/>
          <p:cNvSpPr/>
          <p:nvPr/>
        </p:nvSpPr>
        <p:spPr>
          <a:xfrm>
            <a:off x="4065808" y="5627052"/>
            <a:ext cx="3523712" cy="445135"/>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Allocated memory, on the heap</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5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500"/>
                                        <p:tgtEl>
                                          <p:spTgt spid="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5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05" name="Shape 605"/>
        <p:cNvGrpSpPr/>
        <p:nvPr/>
      </p:nvGrpSpPr>
      <p:grpSpPr>
        <a:xfrm>
          <a:off x="0" y="0"/>
          <a:ext cx="0" cy="0"/>
          <a:chOff x="0" y="0"/>
          <a:chExt cx="0" cy="0"/>
        </a:xfrm>
      </p:grpSpPr>
      <p:sp>
        <p:nvSpPr>
          <p:cNvPr id="606" name="Google Shape;606;p27"/>
          <p:cNvSpPr txBox="1"/>
          <p:nvPr>
            <p:ph type="title"/>
          </p:nvPr>
        </p:nvSpPr>
        <p:spPr>
          <a:xfrm>
            <a:off x="612648" y="555163"/>
            <a:ext cx="6576502" cy="114492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When Does Heap Data “Disappear”?</a:t>
            </a:r>
            <a:endParaRPr/>
          </a:p>
        </p:txBody>
      </p:sp>
      <p:pic>
        <p:nvPicPr>
          <p:cNvPr id="607" name="Google Shape;607;p27"/>
          <p:cNvPicPr preferRelativeResize="0"/>
          <p:nvPr>
            <p:ph idx="2" type="body"/>
          </p:nvPr>
        </p:nvPicPr>
        <p:blipFill rotWithShape="1">
          <a:blip r:embed="rId3">
            <a:alphaModFix/>
          </a:blip>
          <a:srcRect b="0" l="31300" r="31299" t="0"/>
          <a:stretch/>
        </p:blipFill>
        <p:spPr>
          <a:xfrm>
            <a:off x="7632160" y="0"/>
            <a:ext cx="4559840" cy="6858000"/>
          </a:xfrm>
          <a:prstGeom prst="rect">
            <a:avLst/>
          </a:prstGeom>
          <a:noFill/>
          <a:ln>
            <a:noFill/>
          </a:ln>
        </p:spPr>
      </p:pic>
      <p:sp>
        <p:nvSpPr>
          <p:cNvPr id="608" name="Google Shape;608;p27"/>
          <p:cNvSpPr txBox="1"/>
          <p:nvPr/>
        </p:nvSpPr>
        <p:spPr>
          <a:xfrm>
            <a:off x="1055658" y="4690314"/>
            <a:ext cx="6133492" cy="400110"/>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9EEF0"/>
              </a:buClr>
              <a:buSzPts val="3000"/>
              <a:buFont typeface="Arial"/>
              <a:buNone/>
            </a:pPr>
            <a:r>
              <a:rPr b="0" i="0" lang="en-US" sz="2000" u="none" cap="none" strike="noStrike">
                <a:solidFill>
                  <a:srgbClr val="FFFFFF"/>
                </a:solidFill>
                <a:latin typeface="Arial"/>
                <a:ea typeface="Arial"/>
                <a:cs typeface="Arial"/>
                <a:sym typeface="Arial"/>
              </a:rPr>
              <a:t>Heap data lives on… “forever”.</a:t>
            </a:r>
            <a:endParaRPr/>
          </a:p>
        </p:txBody>
      </p:sp>
      <p:sp>
        <p:nvSpPr>
          <p:cNvPr id="609" name="Google Shape;609;p27"/>
          <p:cNvSpPr txBox="1"/>
          <p:nvPr/>
        </p:nvSpPr>
        <p:spPr>
          <a:xfrm>
            <a:off x="1570292" y="5078657"/>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It never falls out of scope.</a:t>
            </a:r>
            <a:endParaRPr/>
          </a:p>
        </p:txBody>
      </p:sp>
      <p:pic>
        <p:nvPicPr>
          <p:cNvPr id="610" name="Google Shape;610;p27"/>
          <p:cNvPicPr preferRelativeResize="0"/>
          <p:nvPr/>
        </p:nvPicPr>
        <p:blipFill rotWithShape="1">
          <a:blip r:embed="rId4">
            <a:alphaModFix/>
          </a:blip>
          <a:srcRect b="0" l="0" r="0" t="0"/>
          <a:stretch/>
        </p:blipFill>
        <p:spPr>
          <a:xfrm>
            <a:off x="612648" y="4723771"/>
            <a:ext cx="333196" cy="333196"/>
          </a:xfrm>
          <a:prstGeom prst="rect">
            <a:avLst/>
          </a:prstGeom>
          <a:noFill/>
          <a:ln>
            <a:noFill/>
          </a:ln>
        </p:spPr>
      </p:pic>
      <p:cxnSp>
        <p:nvCxnSpPr>
          <p:cNvPr id="611" name="Google Shape;611;p27"/>
          <p:cNvCxnSpPr>
            <a:stCxn id="609" idx="1"/>
          </p:cNvCxnSpPr>
          <p:nvPr/>
        </p:nvCxnSpPr>
        <p:spPr>
          <a:xfrm rot="10800000">
            <a:off x="1187192" y="5073423"/>
            <a:ext cx="383100" cy="189900"/>
          </a:xfrm>
          <a:prstGeom prst="bentConnector3">
            <a:avLst>
              <a:gd fmla="val 99717" name="adj1"/>
            </a:avLst>
          </a:prstGeom>
          <a:noFill/>
          <a:ln cap="flat" cmpd="sng" w="12700">
            <a:solidFill>
              <a:schemeClr val="accent1"/>
            </a:solidFill>
            <a:prstDash val="solid"/>
            <a:miter lim="800000"/>
            <a:headEnd len="sm" w="sm" type="none"/>
            <a:tailEnd len="sm" w="sm" type="none"/>
          </a:ln>
        </p:spPr>
      </p:cxnSp>
      <p:sp>
        <p:nvSpPr>
          <p:cNvPr id="612" name="Google Shape;612;p27"/>
          <p:cNvSpPr txBox="1"/>
          <p:nvPr/>
        </p:nvSpPr>
        <p:spPr>
          <a:xfrm>
            <a:off x="1570292" y="5436222"/>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You must delete it.</a:t>
            </a:r>
            <a:endParaRPr/>
          </a:p>
        </p:txBody>
      </p:sp>
      <p:cxnSp>
        <p:nvCxnSpPr>
          <p:cNvPr id="613" name="Google Shape;613;p27"/>
          <p:cNvCxnSpPr>
            <a:stCxn id="612" idx="1"/>
          </p:cNvCxnSpPr>
          <p:nvPr/>
        </p:nvCxnSpPr>
        <p:spPr>
          <a:xfrm rot="10800000">
            <a:off x="1187192" y="5073688"/>
            <a:ext cx="383100" cy="547200"/>
          </a:xfrm>
          <a:prstGeom prst="bentConnector2">
            <a:avLst/>
          </a:prstGeom>
          <a:noFill/>
          <a:ln cap="flat" cmpd="sng" w="12700">
            <a:solidFill>
              <a:schemeClr val="accent1"/>
            </a:solidFill>
            <a:prstDash val="solid"/>
            <a:miter lim="800000"/>
            <a:headEnd len="sm" w="sm" type="none"/>
            <a:tailEnd len="sm" w="sm" type="none"/>
          </a:ln>
        </p:spPr>
      </p:cxnSp>
      <p:sp>
        <p:nvSpPr>
          <p:cNvPr id="614" name="Google Shape;614;p27"/>
          <p:cNvSpPr txBox="1"/>
          <p:nvPr/>
        </p:nvSpPr>
        <p:spPr>
          <a:xfrm>
            <a:off x="1570292" y="5793788"/>
            <a:ext cx="5618857" cy="64633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Most operating systems will free up memory when a program ends.</a:t>
            </a:r>
            <a:endParaRPr/>
          </a:p>
        </p:txBody>
      </p:sp>
      <p:cxnSp>
        <p:nvCxnSpPr>
          <p:cNvPr id="615" name="Google Shape;615;p27"/>
          <p:cNvCxnSpPr>
            <a:stCxn id="614" idx="1"/>
          </p:cNvCxnSpPr>
          <p:nvPr/>
        </p:nvCxnSpPr>
        <p:spPr>
          <a:xfrm rot="10800000">
            <a:off x="1187192" y="5423954"/>
            <a:ext cx="383100" cy="693000"/>
          </a:xfrm>
          <a:prstGeom prst="bentConnector2">
            <a:avLst/>
          </a:prstGeom>
          <a:noFill/>
          <a:ln cap="flat" cmpd="sng" w="12700">
            <a:solidFill>
              <a:schemeClr val="accent1"/>
            </a:solidFill>
            <a:prstDash val="solid"/>
            <a:miter lim="800000"/>
            <a:headEnd len="sm" w="sm" type="none"/>
            <a:tailEnd len="sm" w="sm" type="none"/>
          </a:ln>
        </p:spPr>
      </p:cxnSp>
      <p:sp>
        <p:nvSpPr>
          <p:cNvPr id="616" name="Google Shape;616;p27"/>
          <p:cNvSpPr txBox="1"/>
          <p:nvPr/>
        </p:nvSpPr>
        <p:spPr>
          <a:xfrm>
            <a:off x="1055658" y="3473642"/>
            <a:ext cx="6133492"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Stack-based memory is suitable for temporary data.</a:t>
            </a:r>
            <a:endParaRPr/>
          </a:p>
        </p:txBody>
      </p:sp>
      <p:sp>
        <p:nvSpPr>
          <p:cNvPr id="617" name="Google Shape;617;p27"/>
          <p:cNvSpPr txBox="1"/>
          <p:nvPr/>
        </p:nvSpPr>
        <p:spPr>
          <a:xfrm>
            <a:off x="1570293" y="3885734"/>
            <a:ext cx="5325808" cy="646331"/>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Create some variables, use them, then forget about them</a:t>
            </a:r>
            <a:endParaRPr/>
          </a:p>
        </p:txBody>
      </p:sp>
      <p:pic>
        <p:nvPicPr>
          <p:cNvPr id="618" name="Google Shape;618;p27"/>
          <p:cNvPicPr preferRelativeResize="0"/>
          <p:nvPr/>
        </p:nvPicPr>
        <p:blipFill rotWithShape="1">
          <a:blip r:embed="rId4">
            <a:alphaModFix/>
          </a:blip>
          <a:srcRect b="0" l="0" r="0" t="0"/>
          <a:stretch/>
        </p:blipFill>
        <p:spPr>
          <a:xfrm>
            <a:off x="612648" y="3507099"/>
            <a:ext cx="333196" cy="333196"/>
          </a:xfrm>
          <a:prstGeom prst="rect">
            <a:avLst/>
          </a:prstGeom>
          <a:noFill/>
          <a:ln>
            <a:noFill/>
          </a:ln>
        </p:spPr>
      </p:pic>
      <p:cxnSp>
        <p:nvCxnSpPr>
          <p:cNvPr id="619" name="Google Shape;619;p27"/>
          <p:cNvCxnSpPr>
            <a:stCxn id="617" idx="1"/>
          </p:cNvCxnSpPr>
          <p:nvPr/>
        </p:nvCxnSpPr>
        <p:spPr>
          <a:xfrm rot="10800000">
            <a:off x="1238493" y="3929600"/>
            <a:ext cx="331800" cy="279300"/>
          </a:xfrm>
          <a:prstGeom prst="bentConnector3">
            <a:avLst>
              <a:gd fmla="val 100223" name="adj1"/>
            </a:avLst>
          </a:prstGeom>
          <a:noFill/>
          <a:ln cap="flat" cmpd="sng" w="12700">
            <a:solidFill>
              <a:schemeClr val="accent1"/>
            </a:solidFill>
            <a:prstDash val="solid"/>
            <a:miter lim="800000"/>
            <a:headEnd len="sm" w="sm" type="none"/>
            <a:tailEnd len="sm" w="sm" type="none"/>
          </a:ln>
        </p:spPr>
      </p:cxnSp>
      <p:sp>
        <p:nvSpPr>
          <p:cNvPr id="620" name="Google Shape;620;p27"/>
          <p:cNvSpPr txBox="1"/>
          <p:nvPr/>
        </p:nvSpPr>
        <p:spPr>
          <a:xfrm>
            <a:off x="1055658" y="1911294"/>
            <a:ext cx="6133492"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Stack-based variables get “deleted” when they go out of scope.</a:t>
            </a:r>
            <a:endParaRPr/>
          </a:p>
        </p:txBody>
      </p:sp>
      <p:sp>
        <p:nvSpPr>
          <p:cNvPr id="621" name="Google Shape;621;p27"/>
          <p:cNvSpPr txBox="1"/>
          <p:nvPr/>
        </p:nvSpPr>
        <p:spPr>
          <a:xfrm>
            <a:off x="1570292" y="2597955"/>
            <a:ext cx="5618857"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When their function comes off the call stack</a:t>
            </a:r>
            <a:endParaRPr/>
          </a:p>
        </p:txBody>
      </p:sp>
      <p:pic>
        <p:nvPicPr>
          <p:cNvPr id="622" name="Google Shape;622;p27"/>
          <p:cNvPicPr preferRelativeResize="0"/>
          <p:nvPr/>
        </p:nvPicPr>
        <p:blipFill rotWithShape="1">
          <a:blip r:embed="rId4">
            <a:alphaModFix/>
          </a:blip>
          <a:srcRect b="0" l="0" r="0" t="0"/>
          <a:stretch/>
        </p:blipFill>
        <p:spPr>
          <a:xfrm>
            <a:off x="612648" y="2098639"/>
            <a:ext cx="333196" cy="333196"/>
          </a:xfrm>
          <a:prstGeom prst="rect">
            <a:avLst/>
          </a:prstGeom>
          <a:noFill/>
          <a:ln>
            <a:noFill/>
          </a:ln>
        </p:spPr>
      </p:pic>
      <p:cxnSp>
        <p:nvCxnSpPr>
          <p:cNvPr id="623" name="Google Shape;623;p27"/>
          <p:cNvCxnSpPr>
            <a:stCxn id="621" idx="1"/>
          </p:cNvCxnSpPr>
          <p:nvPr/>
        </p:nvCxnSpPr>
        <p:spPr>
          <a:xfrm rot="10800000">
            <a:off x="1187192" y="2575321"/>
            <a:ext cx="383100" cy="207300"/>
          </a:xfrm>
          <a:prstGeom prst="bentConnector3">
            <a:avLst>
              <a:gd fmla="val 100962" name="adj1"/>
            </a:avLst>
          </a:prstGeom>
          <a:noFill/>
          <a:ln cap="flat" cmpd="sng" w="12700">
            <a:solidFill>
              <a:schemeClr val="accent1"/>
            </a:solidFill>
            <a:prstDash val="solid"/>
            <a:miter lim="800000"/>
            <a:headEnd len="sm" w="sm" type="none"/>
            <a:tailEnd len="sm" w="sm" type="none"/>
          </a:ln>
        </p:spPr>
      </p:cxnSp>
      <p:sp>
        <p:nvSpPr>
          <p:cNvPr id="624" name="Google Shape;624;p27"/>
          <p:cNvSpPr txBox="1"/>
          <p:nvPr/>
        </p:nvSpPr>
        <p:spPr>
          <a:xfrm>
            <a:off x="1570292" y="2946062"/>
            <a:ext cx="5781484" cy="3693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1800">
                <a:solidFill>
                  <a:srgbClr val="FFFFFF"/>
                </a:solidFill>
                <a:latin typeface="Arial"/>
                <a:ea typeface="Arial"/>
                <a:cs typeface="Arial"/>
                <a:sym typeface="Arial"/>
              </a:rPr>
              <a:t>The space they once occupied will later be overwritten.</a:t>
            </a:r>
            <a:endParaRPr/>
          </a:p>
        </p:txBody>
      </p:sp>
      <p:cxnSp>
        <p:nvCxnSpPr>
          <p:cNvPr id="625" name="Google Shape;625;p27"/>
          <p:cNvCxnSpPr>
            <a:stCxn id="624" idx="1"/>
          </p:cNvCxnSpPr>
          <p:nvPr/>
        </p:nvCxnSpPr>
        <p:spPr>
          <a:xfrm rot="10800000">
            <a:off x="1183592" y="2639328"/>
            <a:ext cx="386700" cy="491400"/>
          </a:xfrm>
          <a:prstGeom prst="bentConnector2">
            <a:avLst/>
          </a:prstGeom>
          <a:noFill/>
          <a:ln cap="flat" cmpd="sng" w="12700">
            <a:solidFill>
              <a:schemeClr val="accent1"/>
            </a:solidFill>
            <a:prstDash val="solid"/>
            <a:miter lim="800000"/>
            <a:headEnd len="sm" w="sm" type="none"/>
            <a:tailEnd len="sm" w="sm" type="none"/>
          </a:ln>
        </p:spPr>
      </p:cxnSp>
      <p:sp>
        <p:nvSpPr>
          <p:cNvPr id="626" name="Google Shape;626;p27"/>
          <p:cNvSpPr/>
          <p:nvPr/>
        </p:nvSpPr>
        <p:spPr>
          <a:xfrm>
            <a:off x="7351775" y="5263324"/>
            <a:ext cx="4220201" cy="1089084"/>
          </a:xfrm>
          <a:custGeom>
            <a:rect b="b" l="l" r="r" t="t"/>
            <a:pathLst>
              <a:path extrusionOk="0" h="1200331" w="4332056">
                <a:moveTo>
                  <a:pt x="174930" y="0"/>
                </a:moveTo>
                <a:lnTo>
                  <a:pt x="4332056" y="0"/>
                </a:lnTo>
                <a:lnTo>
                  <a:pt x="4332056" y="1200331"/>
                </a:lnTo>
                <a:lnTo>
                  <a:pt x="174930" y="1200331"/>
                </a:lnTo>
                <a:lnTo>
                  <a:pt x="174930" y="780612"/>
                </a:lnTo>
                <a:lnTo>
                  <a:pt x="0" y="600166"/>
                </a:lnTo>
                <a:lnTo>
                  <a:pt x="174930" y="419719"/>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365750" spcFirstLastPara="1" rIns="91425" wrap="square" tIns="182875">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We’re writing simple programs so far… but what about a program that runs for hours? Days?</a:t>
            </a:r>
            <a:endParaRPr sz="1800">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5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5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500"/>
                                        <p:tgtEl>
                                          <p:spTgt spid="6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500"/>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5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5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5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5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5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500"/>
                                        <p:tgtEl>
                                          <p:spTgt spid="6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500"/>
                                        <p:tgtEl>
                                          <p:spTgt spid="6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31" name="Shape 631"/>
        <p:cNvGrpSpPr/>
        <p:nvPr/>
      </p:nvGrpSpPr>
      <p:grpSpPr>
        <a:xfrm>
          <a:off x="0" y="0"/>
          <a:ext cx="0" cy="0"/>
          <a:chOff x="0" y="0"/>
          <a:chExt cx="0" cy="0"/>
        </a:xfrm>
      </p:grpSpPr>
      <p:sp>
        <p:nvSpPr>
          <p:cNvPr id="632" name="Google Shape;632;p28"/>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Recap</a:t>
            </a:r>
            <a:endParaRPr/>
          </a:p>
        </p:txBody>
      </p:sp>
      <p:sp>
        <p:nvSpPr>
          <p:cNvPr id="633" name="Google Shape;633;p28"/>
          <p:cNvSpPr txBox="1"/>
          <p:nvPr/>
        </p:nvSpPr>
        <p:spPr>
          <a:xfrm>
            <a:off x="1170368" y="1704900"/>
            <a:ext cx="4846320"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9EEF0"/>
              </a:buClr>
              <a:buSzPts val="3600"/>
              <a:buFont typeface="Arial"/>
              <a:buNone/>
            </a:pPr>
            <a:r>
              <a:rPr b="1" i="0" lang="en-US" sz="2400" u="none" cap="none" strike="noStrike">
                <a:solidFill>
                  <a:srgbClr val="FAA75A"/>
                </a:solidFill>
                <a:latin typeface="Arial"/>
                <a:ea typeface="Arial"/>
                <a:cs typeface="Arial"/>
                <a:sym typeface="Arial"/>
              </a:rPr>
              <a:t>Stack</a:t>
            </a:r>
            <a:endParaRPr b="0" i="0" sz="2400" u="none" cap="none" strike="noStrike">
              <a:solidFill>
                <a:srgbClr val="FFFFFF"/>
              </a:solidFill>
              <a:latin typeface="Arial"/>
              <a:ea typeface="Arial"/>
              <a:cs typeface="Arial"/>
              <a:sym typeface="Arial"/>
            </a:endParaRPr>
          </a:p>
        </p:txBody>
      </p:sp>
      <p:pic>
        <p:nvPicPr>
          <p:cNvPr id="634" name="Google Shape;634;p28"/>
          <p:cNvPicPr preferRelativeResize="0"/>
          <p:nvPr/>
        </p:nvPicPr>
        <p:blipFill rotWithShape="1">
          <a:blip r:embed="rId3">
            <a:alphaModFix/>
          </a:blip>
          <a:srcRect b="0" l="0" r="0" t="0"/>
          <a:stretch/>
        </p:blipFill>
        <p:spPr>
          <a:xfrm>
            <a:off x="727358" y="1805710"/>
            <a:ext cx="333196" cy="333196"/>
          </a:xfrm>
          <a:prstGeom prst="rect">
            <a:avLst/>
          </a:prstGeom>
          <a:noFill/>
          <a:ln>
            <a:noFill/>
          </a:ln>
        </p:spPr>
      </p:pic>
      <p:sp>
        <p:nvSpPr>
          <p:cNvPr id="635" name="Google Shape;635;p28"/>
          <p:cNvSpPr txBox="1"/>
          <p:nvPr/>
        </p:nvSpPr>
        <p:spPr>
          <a:xfrm>
            <a:off x="1706880" y="2297192"/>
            <a:ext cx="4389120"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Short-term storage</a:t>
            </a:r>
            <a:endParaRPr/>
          </a:p>
        </p:txBody>
      </p:sp>
      <p:cxnSp>
        <p:nvCxnSpPr>
          <p:cNvPr id="636" name="Google Shape;636;p28"/>
          <p:cNvCxnSpPr>
            <a:stCxn id="635" idx="1"/>
          </p:cNvCxnSpPr>
          <p:nvPr/>
        </p:nvCxnSpPr>
        <p:spPr>
          <a:xfrm rot="10800000">
            <a:off x="1371480" y="2201447"/>
            <a:ext cx="335400" cy="295800"/>
          </a:xfrm>
          <a:prstGeom prst="bentConnector3">
            <a:avLst>
              <a:gd fmla="val 100177" name="adj1"/>
            </a:avLst>
          </a:prstGeom>
          <a:noFill/>
          <a:ln cap="flat" cmpd="sng" w="12700">
            <a:solidFill>
              <a:schemeClr val="accent1"/>
            </a:solidFill>
            <a:prstDash val="solid"/>
            <a:miter lim="800000"/>
            <a:headEnd len="sm" w="sm" type="none"/>
            <a:tailEnd len="sm" w="sm" type="none"/>
          </a:ln>
        </p:spPr>
      </p:cxnSp>
      <p:sp>
        <p:nvSpPr>
          <p:cNvPr id="637" name="Google Shape;637;p28"/>
          <p:cNvSpPr txBox="1"/>
          <p:nvPr/>
        </p:nvSpPr>
        <p:spPr>
          <a:xfrm>
            <a:off x="1706880" y="2827929"/>
            <a:ext cx="4389120"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Automatic memory</a:t>
            </a:r>
            <a:r>
              <a:rPr lang="en-US" sz="2000">
                <a:solidFill>
                  <a:srgbClr val="FFFFFF"/>
                </a:solidFill>
                <a:latin typeface="Arial"/>
                <a:ea typeface="Arial"/>
                <a:cs typeface="Arial"/>
                <a:sym typeface="Arial"/>
              </a:rPr>
              <a:t>: </a:t>
            </a:r>
            <a:br>
              <a:rPr lang="en-US" sz="2000">
                <a:solidFill>
                  <a:srgbClr val="FFFFFF"/>
                </a:solidFill>
                <a:latin typeface="Arial"/>
                <a:ea typeface="Arial"/>
                <a:cs typeface="Arial"/>
                <a:sym typeface="Arial"/>
              </a:rPr>
            </a:br>
            <a:r>
              <a:rPr lang="en-US" sz="2000">
                <a:solidFill>
                  <a:srgbClr val="FFFFFF"/>
                </a:solidFill>
                <a:latin typeface="Arial"/>
                <a:ea typeface="Arial"/>
                <a:cs typeface="Arial"/>
                <a:sym typeface="Arial"/>
              </a:rPr>
              <a:t>no new/delete required</a:t>
            </a:r>
            <a:endParaRPr/>
          </a:p>
        </p:txBody>
      </p:sp>
      <p:cxnSp>
        <p:nvCxnSpPr>
          <p:cNvPr id="638" name="Google Shape;638;p28"/>
          <p:cNvCxnSpPr>
            <a:stCxn id="637" idx="1"/>
          </p:cNvCxnSpPr>
          <p:nvPr/>
        </p:nvCxnSpPr>
        <p:spPr>
          <a:xfrm rot="10800000">
            <a:off x="1371480" y="2479872"/>
            <a:ext cx="335400" cy="702000"/>
          </a:xfrm>
          <a:prstGeom prst="bentConnector2">
            <a:avLst/>
          </a:prstGeom>
          <a:noFill/>
          <a:ln cap="flat" cmpd="sng" w="12700">
            <a:solidFill>
              <a:schemeClr val="accent1"/>
            </a:solidFill>
            <a:prstDash val="solid"/>
            <a:miter lim="800000"/>
            <a:headEnd len="sm" w="sm" type="none"/>
            <a:tailEnd len="sm" w="sm" type="none"/>
          </a:ln>
        </p:spPr>
      </p:cxnSp>
      <p:sp>
        <p:nvSpPr>
          <p:cNvPr id="639" name="Google Shape;639;p28"/>
          <p:cNvSpPr txBox="1"/>
          <p:nvPr/>
        </p:nvSpPr>
        <p:spPr>
          <a:xfrm>
            <a:off x="1706880" y="3666442"/>
            <a:ext cx="4389120"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Small in size</a:t>
            </a:r>
            <a:endParaRPr/>
          </a:p>
        </p:txBody>
      </p:sp>
      <p:cxnSp>
        <p:nvCxnSpPr>
          <p:cNvPr id="640" name="Google Shape;640;p28"/>
          <p:cNvCxnSpPr>
            <a:stCxn id="639" idx="1"/>
          </p:cNvCxnSpPr>
          <p:nvPr/>
        </p:nvCxnSpPr>
        <p:spPr>
          <a:xfrm rot="10800000">
            <a:off x="1371480" y="3061297"/>
            <a:ext cx="335400" cy="805200"/>
          </a:xfrm>
          <a:prstGeom prst="bentConnector2">
            <a:avLst/>
          </a:prstGeom>
          <a:noFill/>
          <a:ln cap="flat" cmpd="sng" w="12700">
            <a:solidFill>
              <a:schemeClr val="accent1"/>
            </a:solidFill>
            <a:prstDash val="solid"/>
            <a:miter lim="800000"/>
            <a:headEnd len="sm" w="sm" type="none"/>
            <a:tailEnd len="sm" w="sm" type="none"/>
          </a:ln>
        </p:spPr>
      </p:cxnSp>
      <p:sp>
        <p:nvSpPr>
          <p:cNvPr id="641" name="Google Shape;641;p28"/>
          <p:cNvSpPr txBox="1"/>
          <p:nvPr/>
        </p:nvSpPr>
        <p:spPr>
          <a:xfrm>
            <a:off x="1706880" y="4197179"/>
            <a:ext cx="4389120"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Functions and the local variables they use are placed on the stack</a:t>
            </a:r>
            <a:endParaRPr sz="2000">
              <a:solidFill>
                <a:srgbClr val="FFFFFF"/>
              </a:solidFill>
              <a:latin typeface="Arial"/>
              <a:ea typeface="Arial"/>
              <a:cs typeface="Arial"/>
              <a:sym typeface="Arial"/>
            </a:endParaRPr>
          </a:p>
        </p:txBody>
      </p:sp>
      <p:cxnSp>
        <p:nvCxnSpPr>
          <p:cNvPr id="642" name="Google Shape;642;p28"/>
          <p:cNvCxnSpPr>
            <a:stCxn id="641" idx="1"/>
          </p:cNvCxnSpPr>
          <p:nvPr/>
        </p:nvCxnSpPr>
        <p:spPr>
          <a:xfrm rot="10800000">
            <a:off x="1371480" y="3712322"/>
            <a:ext cx="335400" cy="838800"/>
          </a:xfrm>
          <a:prstGeom prst="bentConnector2">
            <a:avLst/>
          </a:prstGeom>
          <a:noFill/>
          <a:ln cap="flat" cmpd="sng" w="12700">
            <a:solidFill>
              <a:schemeClr val="accent1"/>
            </a:solidFill>
            <a:prstDash val="solid"/>
            <a:miter lim="800000"/>
            <a:headEnd len="sm" w="sm" type="none"/>
            <a:tailEnd len="sm" w="sm" type="none"/>
          </a:ln>
        </p:spPr>
      </p:cxnSp>
      <p:sp>
        <p:nvSpPr>
          <p:cNvPr id="643" name="Google Shape;643;p28"/>
          <p:cNvSpPr txBox="1"/>
          <p:nvPr/>
        </p:nvSpPr>
        <p:spPr>
          <a:xfrm>
            <a:off x="1706880" y="5035694"/>
            <a:ext cx="4389120"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Stack overflow errors if you try to use more than you have</a:t>
            </a:r>
            <a:endParaRPr/>
          </a:p>
        </p:txBody>
      </p:sp>
      <p:cxnSp>
        <p:nvCxnSpPr>
          <p:cNvPr id="644" name="Google Shape;644;p28"/>
          <p:cNvCxnSpPr>
            <a:stCxn id="643" idx="1"/>
          </p:cNvCxnSpPr>
          <p:nvPr/>
        </p:nvCxnSpPr>
        <p:spPr>
          <a:xfrm rot="10800000">
            <a:off x="1371480" y="4551137"/>
            <a:ext cx="335400" cy="838500"/>
          </a:xfrm>
          <a:prstGeom prst="bentConnector2">
            <a:avLst/>
          </a:prstGeom>
          <a:noFill/>
          <a:ln cap="flat" cmpd="sng" w="12700">
            <a:solidFill>
              <a:schemeClr val="accent1"/>
            </a:solidFill>
            <a:prstDash val="solid"/>
            <a:miter lim="800000"/>
            <a:headEnd len="sm" w="sm" type="none"/>
            <a:tailEnd len="sm" w="sm" type="none"/>
          </a:ln>
        </p:spPr>
      </p:cxnSp>
      <p:sp>
        <p:nvSpPr>
          <p:cNvPr id="645" name="Google Shape;645;p28"/>
          <p:cNvSpPr txBox="1"/>
          <p:nvPr/>
        </p:nvSpPr>
        <p:spPr>
          <a:xfrm>
            <a:off x="6656768" y="1704900"/>
            <a:ext cx="4846320" cy="461665"/>
          </a:xfrm>
          <a:prstGeom prst="rect">
            <a:avLst/>
          </a:prstGeom>
          <a:noFill/>
          <a:ln>
            <a:noFill/>
          </a:ln>
        </p:spPr>
        <p:txBody>
          <a:bodyPr anchorCtr="0" anchor="ctr" bIns="45700" lIns="91425" spcFirstLastPara="1" rIns="91425" wrap="square" tIns="45700">
            <a:spAutoFit/>
          </a:bodyPr>
          <a:lstStyle/>
          <a:p>
            <a:pPr indent="0" lvl="0" marL="0" marR="0" rtl="0" algn="l">
              <a:lnSpc>
                <a:spcPct val="100000"/>
              </a:lnSpc>
              <a:spcBef>
                <a:spcPts val="0"/>
              </a:spcBef>
              <a:spcAft>
                <a:spcPts val="0"/>
              </a:spcAft>
              <a:buClr>
                <a:srgbClr val="69EEF0"/>
              </a:buClr>
              <a:buSzPts val="3600"/>
              <a:buFont typeface="Arial"/>
              <a:buNone/>
            </a:pPr>
            <a:r>
              <a:rPr b="1" lang="en-US" sz="2400">
                <a:solidFill>
                  <a:srgbClr val="FAA75A"/>
                </a:solidFill>
                <a:latin typeface="Arial"/>
                <a:ea typeface="Arial"/>
                <a:cs typeface="Arial"/>
                <a:sym typeface="Arial"/>
              </a:rPr>
              <a:t>Heap</a:t>
            </a:r>
            <a:endParaRPr b="0" i="0" sz="2400" u="none" cap="none" strike="noStrike">
              <a:solidFill>
                <a:srgbClr val="FFFFFF"/>
              </a:solidFill>
              <a:latin typeface="Arial"/>
              <a:ea typeface="Arial"/>
              <a:cs typeface="Arial"/>
              <a:sym typeface="Arial"/>
            </a:endParaRPr>
          </a:p>
        </p:txBody>
      </p:sp>
      <p:pic>
        <p:nvPicPr>
          <p:cNvPr id="646" name="Google Shape;646;p28"/>
          <p:cNvPicPr preferRelativeResize="0"/>
          <p:nvPr/>
        </p:nvPicPr>
        <p:blipFill rotWithShape="1">
          <a:blip r:embed="rId3">
            <a:alphaModFix/>
          </a:blip>
          <a:srcRect b="0" l="0" r="0" t="0"/>
          <a:stretch/>
        </p:blipFill>
        <p:spPr>
          <a:xfrm>
            <a:off x="6213758" y="1805710"/>
            <a:ext cx="333196" cy="333196"/>
          </a:xfrm>
          <a:prstGeom prst="rect">
            <a:avLst/>
          </a:prstGeom>
          <a:noFill/>
          <a:ln>
            <a:noFill/>
          </a:ln>
        </p:spPr>
      </p:pic>
      <p:sp>
        <p:nvSpPr>
          <p:cNvPr id="647" name="Google Shape;647;p28"/>
          <p:cNvSpPr txBox="1"/>
          <p:nvPr/>
        </p:nvSpPr>
        <p:spPr>
          <a:xfrm>
            <a:off x="7193280" y="2275988"/>
            <a:ext cx="4389120"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Long-term storage </a:t>
            </a:r>
            <a:br>
              <a:rPr lang="en-US" sz="2000">
                <a:solidFill>
                  <a:srgbClr val="FFFFFF"/>
                </a:solidFill>
                <a:latin typeface="Arial"/>
                <a:ea typeface="Arial"/>
                <a:cs typeface="Arial"/>
                <a:sym typeface="Arial"/>
              </a:rPr>
            </a:br>
            <a:r>
              <a:rPr lang="en-US" sz="2000">
                <a:solidFill>
                  <a:srgbClr val="FFFFFF"/>
                </a:solidFill>
                <a:latin typeface="Arial"/>
                <a:ea typeface="Arial"/>
                <a:cs typeface="Arial"/>
                <a:sym typeface="Arial"/>
              </a:rPr>
              <a:t>(or large data storage)</a:t>
            </a:r>
            <a:endParaRPr/>
          </a:p>
        </p:txBody>
      </p:sp>
      <p:cxnSp>
        <p:nvCxnSpPr>
          <p:cNvPr id="648" name="Google Shape;648;p28"/>
          <p:cNvCxnSpPr>
            <a:stCxn id="647" idx="1"/>
          </p:cNvCxnSpPr>
          <p:nvPr/>
        </p:nvCxnSpPr>
        <p:spPr>
          <a:xfrm rot="10800000">
            <a:off x="6857880" y="2201531"/>
            <a:ext cx="335400" cy="428400"/>
          </a:xfrm>
          <a:prstGeom prst="bentConnector2">
            <a:avLst/>
          </a:prstGeom>
          <a:noFill/>
          <a:ln cap="flat" cmpd="sng" w="12700">
            <a:solidFill>
              <a:schemeClr val="accent1"/>
            </a:solidFill>
            <a:prstDash val="solid"/>
            <a:miter lim="800000"/>
            <a:headEnd len="sm" w="sm" type="none"/>
            <a:tailEnd len="sm" w="sm" type="none"/>
          </a:ln>
        </p:spPr>
      </p:cxnSp>
      <p:sp>
        <p:nvSpPr>
          <p:cNvPr id="649" name="Google Shape;649;p28"/>
          <p:cNvSpPr txBox="1"/>
          <p:nvPr/>
        </p:nvSpPr>
        <p:spPr>
          <a:xfrm>
            <a:off x="7193280" y="3093297"/>
            <a:ext cx="4389120" cy="1015663"/>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1" lang="en-US" sz="2000">
                <a:solidFill>
                  <a:srgbClr val="FFFFFF"/>
                </a:solidFill>
                <a:latin typeface="Arial"/>
                <a:ea typeface="Arial"/>
                <a:cs typeface="Arial"/>
                <a:sym typeface="Arial"/>
              </a:rPr>
              <a:t>Dynamic memory</a:t>
            </a:r>
            <a:r>
              <a:rPr lang="en-US" sz="2000">
                <a:solidFill>
                  <a:srgbClr val="FFFFFF"/>
                </a:solidFill>
                <a:latin typeface="Arial"/>
                <a:ea typeface="Arial"/>
                <a:cs typeface="Arial"/>
                <a:sym typeface="Arial"/>
              </a:rPr>
              <a:t>: </a:t>
            </a:r>
            <a:br>
              <a:rPr lang="en-US" sz="2000">
                <a:solidFill>
                  <a:srgbClr val="FFFFFF"/>
                </a:solidFill>
                <a:latin typeface="Arial"/>
                <a:ea typeface="Arial"/>
                <a:cs typeface="Arial"/>
                <a:sym typeface="Arial"/>
              </a:rPr>
            </a:br>
            <a:r>
              <a:rPr lang="en-US" sz="2000">
                <a:solidFill>
                  <a:srgbClr val="FFFFFF"/>
                </a:solidFill>
                <a:latin typeface="Arial"/>
                <a:ea typeface="Arial"/>
                <a:cs typeface="Arial"/>
                <a:sym typeface="Arial"/>
              </a:rPr>
              <a:t>The programmer must allocate and deallocate</a:t>
            </a:r>
            <a:endParaRPr/>
          </a:p>
        </p:txBody>
      </p:sp>
      <p:cxnSp>
        <p:nvCxnSpPr>
          <p:cNvPr id="650" name="Google Shape;650;p28"/>
          <p:cNvCxnSpPr>
            <a:stCxn id="649" idx="1"/>
          </p:cNvCxnSpPr>
          <p:nvPr/>
        </p:nvCxnSpPr>
        <p:spPr>
          <a:xfrm rot="10800000">
            <a:off x="6857880" y="2480029"/>
            <a:ext cx="335400" cy="1121100"/>
          </a:xfrm>
          <a:prstGeom prst="bentConnector2">
            <a:avLst/>
          </a:prstGeom>
          <a:noFill/>
          <a:ln cap="flat" cmpd="sng" w="12700">
            <a:solidFill>
              <a:schemeClr val="accent1"/>
            </a:solidFill>
            <a:prstDash val="solid"/>
            <a:miter lim="800000"/>
            <a:headEnd len="sm" w="sm" type="none"/>
            <a:tailEnd len="sm" w="sm" type="none"/>
          </a:ln>
        </p:spPr>
      </p:cxnSp>
      <p:sp>
        <p:nvSpPr>
          <p:cNvPr id="651" name="Google Shape;651;p28"/>
          <p:cNvSpPr txBox="1"/>
          <p:nvPr/>
        </p:nvSpPr>
        <p:spPr>
          <a:xfrm>
            <a:off x="7193280" y="4218384"/>
            <a:ext cx="4389120"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Large, essentially all the rest of your computer’s memory</a:t>
            </a:r>
            <a:endParaRPr/>
          </a:p>
        </p:txBody>
      </p:sp>
      <p:cxnSp>
        <p:nvCxnSpPr>
          <p:cNvPr id="652" name="Google Shape;652;p28"/>
          <p:cNvCxnSpPr>
            <a:stCxn id="651" idx="1"/>
          </p:cNvCxnSpPr>
          <p:nvPr/>
        </p:nvCxnSpPr>
        <p:spPr>
          <a:xfrm rot="10800000">
            <a:off x="6857880" y="3061227"/>
            <a:ext cx="335400" cy="1511100"/>
          </a:xfrm>
          <a:prstGeom prst="bentConnector2">
            <a:avLst/>
          </a:prstGeom>
          <a:noFill/>
          <a:ln cap="flat" cmpd="sng" w="12700">
            <a:solidFill>
              <a:schemeClr val="accent1"/>
            </a:solidFill>
            <a:prstDash val="solid"/>
            <a:miter lim="800000"/>
            <a:headEnd len="sm" w="sm" type="none"/>
            <a:tailEnd len="sm" w="sm" type="none"/>
          </a:ln>
        </p:spPr>
      </p:cxnSp>
      <p:sp>
        <p:nvSpPr>
          <p:cNvPr id="653" name="Google Shape;653;p28"/>
          <p:cNvSpPr txBox="1"/>
          <p:nvPr/>
        </p:nvSpPr>
        <p:spPr>
          <a:xfrm>
            <a:off x="7193280" y="5035694"/>
            <a:ext cx="4389120" cy="707886"/>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2000">
                <a:solidFill>
                  <a:srgbClr val="FFFFFF"/>
                </a:solidFill>
                <a:latin typeface="Arial"/>
                <a:ea typeface="Arial"/>
                <a:cs typeface="Arial"/>
                <a:sym typeface="Arial"/>
              </a:rPr>
              <a:t>Memory leaks can occur if not managed properly.</a:t>
            </a:r>
            <a:endParaRPr/>
          </a:p>
        </p:txBody>
      </p:sp>
      <p:cxnSp>
        <p:nvCxnSpPr>
          <p:cNvPr id="654" name="Google Shape;654;p28"/>
          <p:cNvCxnSpPr>
            <a:stCxn id="653" idx="1"/>
          </p:cNvCxnSpPr>
          <p:nvPr/>
        </p:nvCxnSpPr>
        <p:spPr>
          <a:xfrm rot="10800000">
            <a:off x="6857880" y="4550837"/>
            <a:ext cx="335400" cy="838800"/>
          </a:xfrm>
          <a:prstGeom prst="bentConnector2">
            <a:avLst/>
          </a:prstGeom>
          <a:noFill/>
          <a:ln cap="flat" cmpd="sng" w="12700">
            <a:solidFill>
              <a:schemeClr val="accent1"/>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5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500"/>
                                        <p:tgtEl>
                                          <p:spTgt spid="6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500"/>
                                        <p:tgtEl>
                                          <p:spTgt spid="640"/>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500"/>
                                        <p:tgtEl>
                                          <p:spTgt spid="6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5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5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4"/>
                                        </p:tgtEl>
                                        <p:attrNameLst>
                                          <p:attrName>style.visibility</p:attrName>
                                        </p:attrNameLst>
                                      </p:cBhvr>
                                      <p:to>
                                        <p:strVal val="visible"/>
                                      </p:to>
                                    </p:set>
                                    <p:animEffect filter="fade" transition="in">
                                      <p:cBhvr>
                                        <p:cTn dur="500"/>
                                        <p:tgtEl>
                                          <p:spTgt spid="644"/>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8"/>
                                        </p:tgtEl>
                                        <p:attrNameLst>
                                          <p:attrName>style.visibility</p:attrName>
                                        </p:attrNameLst>
                                      </p:cBhvr>
                                      <p:to>
                                        <p:strVal val="visible"/>
                                      </p:to>
                                    </p:set>
                                    <p:animEffect filter="fade" transition="in">
                                      <p:cBhvr>
                                        <p:cTn dur="500"/>
                                        <p:tgtEl>
                                          <p:spTgt spid="648"/>
                                        </p:tgtEl>
                                      </p:cBhvr>
                                    </p:animEffect>
                                  </p:childTnLst>
                                </p:cTn>
                              </p:par>
                              <p:par>
                                <p:cTn fill="hold" nodeType="withEffect" presetClass="entr" presetID="10" presetSubtype="0">
                                  <p:stCondLst>
                                    <p:cond delay="0"/>
                                  </p:stCondLst>
                                  <p:childTnLst>
                                    <p:set>
                                      <p:cBhvr>
                                        <p:cTn dur="1" fill="hold">
                                          <p:stCondLst>
                                            <p:cond delay="0"/>
                                          </p:stCondLst>
                                        </p:cTn>
                                        <p:tgtEl>
                                          <p:spTgt spid="647"/>
                                        </p:tgtEl>
                                        <p:attrNameLst>
                                          <p:attrName>style.visibility</p:attrName>
                                        </p:attrNameLst>
                                      </p:cBhvr>
                                      <p:to>
                                        <p:strVal val="visible"/>
                                      </p:to>
                                    </p:set>
                                    <p:animEffect filter="fade" transition="in">
                                      <p:cBhvr>
                                        <p:cTn dur="500"/>
                                        <p:tgtEl>
                                          <p:spTgt spid="6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par>
                                <p:cTn fill="hold" nodeType="withEffect" presetClass="entr" presetID="10" presetSubtype="0">
                                  <p:stCondLst>
                                    <p:cond delay="0"/>
                                  </p:stCondLst>
                                  <p:childTnLst>
                                    <p:set>
                                      <p:cBhvr>
                                        <p:cTn dur="1" fill="hold">
                                          <p:stCondLst>
                                            <p:cond delay="0"/>
                                          </p:stCondLst>
                                        </p:cTn>
                                        <p:tgtEl>
                                          <p:spTgt spid="649"/>
                                        </p:tgtEl>
                                        <p:attrNameLst>
                                          <p:attrName>style.visibility</p:attrName>
                                        </p:attrNameLst>
                                      </p:cBhvr>
                                      <p:to>
                                        <p:strVal val="visible"/>
                                      </p:to>
                                    </p:set>
                                    <p:animEffect filter="fade" transition="in">
                                      <p:cBhvr>
                                        <p:cTn dur="500"/>
                                        <p:tgtEl>
                                          <p:spTgt spid="6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2"/>
                                        </p:tgtEl>
                                        <p:attrNameLst>
                                          <p:attrName>style.visibility</p:attrName>
                                        </p:attrNameLst>
                                      </p:cBhvr>
                                      <p:to>
                                        <p:strVal val="visible"/>
                                      </p:to>
                                    </p:set>
                                    <p:animEffect filter="fade" transition="in">
                                      <p:cBhvr>
                                        <p:cTn dur="500"/>
                                        <p:tgtEl>
                                          <p:spTgt spid="652"/>
                                        </p:tgtEl>
                                      </p:cBhvr>
                                    </p:animEffect>
                                  </p:childTnLst>
                                </p:cTn>
                              </p:par>
                              <p:par>
                                <p:cTn fill="hold" nodeType="withEffect" presetClass="entr" presetID="10" presetSubtype="0">
                                  <p:stCondLst>
                                    <p:cond delay="0"/>
                                  </p:stCondLst>
                                  <p:childTnLst>
                                    <p:set>
                                      <p:cBhvr>
                                        <p:cTn dur="1" fill="hold">
                                          <p:stCondLst>
                                            <p:cond delay="0"/>
                                          </p:stCondLst>
                                        </p:cTn>
                                        <p:tgtEl>
                                          <p:spTgt spid="651"/>
                                        </p:tgtEl>
                                        <p:attrNameLst>
                                          <p:attrName>style.visibility</p:attrName>
                                        </p:attrNameLst>
                                      </p:cBhvr>
                                      <p:to>
                                        <p:strVal val="visible"/>
                                      </p:to>
                                    </p:set>
                                    <p:animEffect filter="fade" transition="in">
                                      <p:cBhvr>
                                        <p:cTn dur="500"/>
                                        <p:tgtEl>
                                          <p:spTgt spid="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5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653"/>
                                        </p:tgtEl>
                                        <p:attrNameLst>
                                          <p:attrName>style.visibility</p:attrName>
                                        </p:attrNameLst>
                                      </p:cBhvr>
                                      <p:to>
                                        <p:strVal val="visible"/>
                                      </p:to>
                                    </p:set>
                                    <p:animEffect filter="fade" transition="in">
                                      <p:cBhvr>
                                        <p:cTn dur="500"/>
                                        <p:tgtEl>
                                          <p:spTgt spid="6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59" name="Shape 659"/>
        <p:cNvGrpSpPr/>
        <p:nvPr/>
      </p:nvGrpSpPr>
      <p:grpSpPr>
        <a:xfrm>
          <a:off x="0" y="0"/>
          <a:ext cx="0" cy="0"/>
          <a:chOff x="0" y="0"/>
          <a:chExt cx="0" cy="0"/>
        </a:xfrm>
      </p:grpSpPr>
      <p:sp>
        <p:nvSpPr>
          <p:cNvPr id="660" name="Google Shape;660;p29"/>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Conclusion</a:t>
            </a:r>
            <a:endParaRPr/>
          </a:p>
        </p:txBody>
      </p:sp>
      <p:pic>
        <p:nvPicPr>
          <p:cNvPr id="661" name="Google Shape;661;p29"/>
          <p:cNvPicPr preferRelativeResize="0"/>
          <p:nvPr>
            <p:ph idx="1" type="body"/>
          </p:nvPr>
        </p:nvPicPr>
        <p:blipFill rotWithShape="1">
          <a:blip r:embed="rId3">
            <a:alphaModFix/>
          </a:blip>
          <a:srcRect b="15491" l="2590" r="64940" t="14797"/>
          <a:stretch/>
        </p:blipFill>
        <p:spPr>
          <a:xfrm>
            <a:off x="609600" y="1600200"/>
            <a:ext cx="3657600" cy="4572000"/>
          </a:xfrm>
          <a:prstGeom prst="rect">
            <a:avLst/>
          </a:prstGeom>
          <a:noFill/>
          <a:ln>
            <a:noFill/>
          </a:ln>
        </p:spPr>
      </p:pic>
      <p:sp>
        <p:nvSpPr>
          <p:cNvPr id="662" name="Google Shape;662;p29"/>
          <p:cNvSpPr/>
          <p:nvPr/>
        </p:nvSpPr>
        <p:spPr>
          <a:xfrm>
            <a:off x="4620706" y="1600200"/>
            <a:ext cx="6961696" cy="4572000"/>
          </a:xfrm>
          <a:prstGeom prst="rect">
            <a:avLst/>
          </a:prstGeom>
          <a:solidFill>
            <a:schemeClr val="lt1"/>
          </a:solidFill>
          <a:ln>
            <a:noFill/>
          </a:ln>
        </p:spPr>
        <p:txBody>
          <a:bodyPr anchorCtr="0" anchor="ctr" bIns="182875" lIns="182875" spcFirstLastPara="1" rIns="182875" wrap="square" tIns="182875">
            <a:no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rgbClr val="000000"/>
                </a:solidFill>
                <a:latin typeface="Arial"/>
                <a:ea typeface="Arial"/>
                <a:cs typeface="Arial"/>
                <a:sym typeface="Arial"/>
              </a:rPr>
              <a:t>Placeholder for the instructor’s welcome message. Video team, please insert the instructor’s video here.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0"/>
          <p:cNvSpPr txBox="1"/>
          <p:nvPr>
            <p:ph type="title"/>
          </p:nvPr>
        </p:nvSpPr>
        <p:spPr>
          <a:xfrm>
            <a:off x="2310384" y="2766218"/>
            <a:ext cx="7571232"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4400"/>
              <a:buFont typeface="Arial"/>
              <a:buNone/>
            </a:pPr>
            <a:r>
              <a:rPr lang="en-US"/>
              <a:t>Thank you for watching.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85" name="Shape 85"/>
        <p:cNvGrpSpPr/>
        <p:nvPr/>
      </p:nvGrpSpPr>
      <p:grpSpPr>
        <a:xfrm>
          <a:off x="0" y="0"/>
          <a:ext cx="0" cy="0"/>
          <a:chOff x="0" y="0"/>
          <a:chExt cx="0" cy="0"/>
        </a:xfrm>
      </p:grpSpPr>
      <p:sp>
        <p:nvSpPr>
          <p:cNvPr id="86" name="Google Shape;86;p4"/>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The Stack</a:t>
            </a:r>
            <a:endParaRPr/>
          </a:p>
        </p:txBody>
      </p:sp>
      <p:sp>
        <p:nvSpPr>
          <p:cNvPr id="87" name="Google Shape;87;p4"/>
          <p:cNvSpPr txBox="1"/>
          <p:nvPr>
            <p:ph idx="2" type="body"/>
          </p:nvPr>
        </p:nvSpPr>
        <p:spPr>
          <a:xfrm>
            <a:off x="610869" y="1173794"/>
            <a:ext cx="10885486" cy="4801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accent1"/>
              </a:buClr>
              <a:buSzPts val="2800"/>
              <a:buNone/>
            </a:pPr>
            <a:r>
              <a:rPr lang="en-US">
                <a:solidFill>
                  <a:schemeClr val="accent1"/>
                </a:solidFill>
              </a:rPr>
              <a:t>Summary</a:t>
            </a:r>
            <a:endParaRPr/>
          </a:p>
        </p:txBody>
      </p:sp>
      <p:sp>
        <p:nvSpPr>
          <p:cNvPr id="88" name="Google Shape;88;p4"/>
          <p:cNvSpPr txBox="1"/>
          <p:nvPr/>
        </p:nvSpPr>
        <p:spPr>
          <a:xfrm>
            <a:off x="1055658" y="1741968"/>
            <a:ext cx="6133492" cy="830997"/>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FFFFFF"/>
                </a:solidFill>
                <a:latin typeface="Arial"/>
                <a:ea typeface="Arial"/>
                <a:cs typeface="Arial"/>
                <a:sym typeface="Arial"/>
              </a:rPr>
              <a:t>The </a:t>
            </a:r>
            <a:r>
              <a:rPr b="1" i="0" lang="en-US" sz="2400" u="none" cap="none" strike="noStrike">
                <a:solidFill>
                  <a:srgbClr val="FAA75A"/>
                </a:solidFill>
                <a:latin typeface="Arial"/>
                <a:ea typeface="Arial"/>
                <a:cs typeface="Arial"/>
                <a:sym typeface="Arial"/>
              </a:rPr>
              <a:t>stack</a:t>
            </a:r>
            <a:r>
              <a:rPr b="0" i="0" lang="en-US" sz="2400" u="none" cap="none" strike="noStrike">
                <a:solidFill>
                  <a:srgbClr val="FFFFFF"/>
                </a:solidFill>
                <a:latin typeface="Arial"/>
                <a:ea typeface="Arial"/>
                <a:cs typeface="Arial"/>
                <a:sym typeface="Arial"/>
              </a:rPr>
              <a:t> is a region of memory that tracks </a:t>
            </a:r>
            <a:r>
              <a:rPr b="1" i="0" lang="en-US" sz="2400" u="none" cap="none" strike="noStrike">
                <a:solidFill>
                  <a:srgbClr val="FAA75A"/>
                </a:solidFill>
                <a:latin typeface="Arial"/>
                <a:ea typeface="Arial"/>
                <a:cs typeface="Arial"/>
                <a:sym typeface="Arial"/>
              </a:rPr>
              <a:t>stack frames</a:t>
            </a:r>
            <a:r>
              <a:rPr b="0" i="0" lang="en-US" sz="2400" u="none" cap="none" strike="noStrike">
                <a:solidFill>
                  <a:srgbClr val="FFFFFF"/>
                </a:solidFill>
                <a:latin typeface="Arial"/>
                <a:ea typeface="Arial"/>
                <a:cs typeface="Arial"/>
                <a:sym typeface="Arial"/>
              </a:rPr>
              <a:t>.</a:t>
            </a:r>
            <a:endParaRPr/>
          </a:p>
        </p:txBody>
      </p:sp>
      <p:pic>
        <p:nvPicPr>
          <p:cNvPr id="89" name="Google Shape;89;p4"/>
          <p:cNvPicPr preferRelativeResize="0"/>
          <p:nvPr/>
        </p:nvPicPr>
        <p:blipFill rotWithShape="1">
          <a:blip r:embed="rId3">
            <a:alphaModFix/>
          </a:blip>
          <a:srcRect b="0" l="0" r="0" t="0"/>
          <a:stretch/>
        </p:blipFill>
        <p:spPr>
          <a:xfrm>
            <a:off x="612648" y="1969513"/>
            <a:ext cx="333196" cy="333196"/>
          </a:xfrm>
          <a:prstGeom prst="rect">
            <a:avLst/>
          </a:prstGeom>
          <a:noFill/>
          <a:ln>
            <a:noFill/>
          </a:ln>
        </p:spPr>
      </p:pic>
      <p:sp>
        <p:nvSpPr>
          <p:cNvPr id="90" name="Google Shape;90;p4"/>
          <p:cNvSpPr txBox="1"/>
          <p:nvPr/>
        </p:nvSpPr>
        <p:spPr>
          <a:xfrm>
            <a:off x="1055658" y="2661007"/>
            <a:ext cx="6133492" cy="1200329"/>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FFFFFF"/>
                </a:solidFill>
                <a:latin typeface="Arial"/>
                <a:ea typeface="Arial"/>
                <a:cs typeface="Arial"/>
                <a:sym typeface="Arial"/>
              </a:rPr>
              <a:t>A </a:t>
            </a:r>
            <a:r>
              <a:rPr b="1" i="0" lang="en-US" sz="2400" u="none" cap="none" strike="noStrike">
                <a:solidFill>
                  <a:srgbClr val="FAA75A"/>
                </a:solidFill>
                <a:latin typeface="Arial"/>
                <a:ea typeface="Arial"/>
                <a:cs typeface="Arial"/>
                <a:sym typeface="Arial"/>
              </a:rPr>
              <a:t>stack frame </a:t>
            </a:r>
            <a:r>
              <a:rPr b="0" i="0" lang="en-US" sz="2400" u="none" cap="none" strike="noStrike">
                <a:solidFill>
                  <a:srgbClr val="FFFFFF"/>
                </a:solidFill>
                <a:latin typeface="Arial"/>
                <a:ea typeface="Arial"/>
                <a:cs typeface="Arial"/>
                <a:sym typeface="Arial"/>
              </a:rPr>
              <a:t>is a chunk of memory that contains the information necessary to execute a function:</a:t>
            </a:r>
            <a:endParaRPr/>
          </a:p>
        </p:txBody>
      </p:sp>
      <p:sp>
        <p:nvSpPr>
          <p:cNvPr id="91" name="Google Shape;91;p4"/>
          <p:cNvSpPr txBox="1"/>
          <p:nvPr/>
        </p:nvSpPr>
        <p:spPr>
          <a:xfrm>
            <a:off x="1570292" y="3879904"/>
            <a:ext cx="5818060"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FFFFFF"/>
                </a:solidFill>
                <a:latin typeface="Arial"/>
                <a:ea typeface="Arial"/>
                <a:cs typeface="Arial"/>
                <a:sym typeface="Arial"/>
              </a:rPr>
              <a:t>Memory for variables created in that function</a:t>
            </a:r>
            <a:endParaRPr/>
          </a:p>
        </p:txBody>
      </p:sp>
      <p:pic>
        <p:nvPicPr>
          <p:cNvPr id="92" name="Google Shape;92;p4"/>
          <p:cNvPicPr preferRelativeResize="0"/>
          <p:nvPr/>
        </p:nvPicPr>
        <p:blipFill rotWithShape="1">
          <a:blip r:embed="rId3">
            <a:alphaModFix/>
          </a:blip>
          <a:srcRect b="0" l="0" r="0" t="0"/>
          <a:stretch/>
        </p:blipFill>
        <p:spPr>
          <a:xfrm>
            <a:off x="612648" y="3094573"/>
            <a:ext cx="333196" cy="333196"/>
          </a:xfrm>
          <a:prstGeom prst="rect">
            <a:avLst/>
          </a:prstGeom>
          <a:noFill/>
          <a:ln>
            <a:noFill/>
          </a:ln>
        </p:spPr>
      </p:pic>
      <p:cxnSp>
        <p:nvCxnSpPr>
          <p:cNvPr id="93" name="Google Shape;93;p4"/>
          <p:cNvCxnSpPr>
            <a:stCxn id="91" idx="1"/>
          </p:cNvCxnSpPr>
          <p:nvPr/>
        </p:nvCxnSpPr>
        <p:spPr>
          <a:xfrm rot="10800000">
            <a:off x="1187192" y="3861259"/>
            <a:ext cx="383100" cy="218700"/>
          </a:xfrm>
          <a:prstGeom prst="bentConnector3">
            <a:avLst>
              <a:gd fmla="val 99715" name="adj1"/>
            </a:avLst>
          </a:prstGeom>
          <a:noFill/>
          <a:ln cap="flat" cmpd="sng" w="12700">
            <a:solidFill>
              <a:schemeClr val="accent1"/>
            </a:solidFill>
            <a:prstDash val="solid"/>
            <a:miter lim="800000"/>
            <a:headEnd len="sm" w="sm" type="none"/>
            <a:tailEnd len="sm" w="sm" type="none"/>
          </a:ln>
        </p:spPr>
      </p:cxnSp>
      <p:sp>
        <p:nvSpPr>
          <p:cNvPr id="94" name="Google Shape;94;p4"/>
          <p:cNvSpPr txBox="1"/>
          <p:nvPr/>
        </p:nvSpPr>
        <p:spPr>
          <a:xfrm>
            <a:off x="1570292" y="4298582"/>
            <a:ext cx="5618857"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FFFFFF"/>
                </a:solidFill>
                <a:latin typeface="Arial"/>
                <a:ea typeface="Arial"/>
                <a:cs typeface="Arial"/>
                <a:sym typeface="Arial"/>
              </a:rPr>
              <a:t>Memory for passed-in parameters</a:t>
            </a:r>
            <a:endParaRPr/>
          </a:p>
        </p:txBody>
      </p:sp>
      <p:cxnSp>
        <p:nvCxnSpPr>
          <p:cNvPr id="95" name="Google Shape;95;p4"/>
          <p:cNvCxnSpPr>
            <a:stCxn id="94" idx="1"/>
          </p:cNvCxnSpPr>
          <p:nvPr/>
        </p:nvCxnSpPr>
        <p:spPr>
          <a:xfrm rot="10800000">
            <a:off x="1185092" y="4083137"/>
            <a:ext cx="385200" cy="415500"/>
          </a:xfrm>
          <a:prstGeom prst="bentConnector2">
            <a:avLst/>
          </a:prstGeom>
          <a:noFill/>
          <a:ln cap="flat" cmpd="sng" w="12700">
            <a:solidFill>
              <a:schemeClr val="accent1"/>
            </a:solidFill>
            <a:prstDash val="solid"/>
            <a:miter lim="800000"/>
            <a:headEnd len="sm" w="sm" type="none"/>
            <a:tailEnd len="sm" w="sm" type="none"/>
          </a:ln>
        </p:spPr>
      </p:cxnSp>
      <p:sp>
        <p:nvSpPr>
          <p:cNvPr id="96" name="Google Shape;96;p4"/>
          <p:cNvSpPr txBox="1"/>
          <p:nvPr/>
        </p:nvSpPr>
        <p:spPr>
          <a:xfrm>
            <a:off x="1600288" y="4717259"/>
            <a:ext cx="5618857"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FFFFFF"/>
                </a:solidFill>
                <a:latin typeface="Arial"/>
                <a:ea typeface="Arial"/>
                <a:cs typeface="Arial"/>
                <a:sym typeface="Arial"/>
              </a:rPr>
              <a:t>Memory address of previous stack frame</a:t>
            </a:r>
            <a:endParaRPr/>
          </a:p>
        </p:txBody>
      </p:sp>
      <p:cxnSp>
        <p:nvCxnSpPr>
          <p:cNvPr id="97" name="Google Shape;97;p4"/>
          <p:cNvCxnSpPr>
            <a:stCxn id="96" idx="1"/>
          </p:cNvCxnSpPr>
          <p:nvPr/>
        </p:nvCxnSpPr>
        <p:spPr>
          <a:xfrm rot="10800000">
            <a:off x="1187188" y="4483214"/>
            <a:ext cx="413100" cy="434100"/>
          </a:xfrm>
          <a:prstGeom prst="bentConnector2">
            <a:avLst/>
          </a:prstGeom>
          <a:noFill/>
          <a:ln cap="flat" cmpd="sng" w="12700">
            <a:solidFill>
              <a:schemeClr val="accent1"/>
            </a:solidFill>
            <a:prstDash val="solid"/>
            <a:miter lim="800000"/>
            <a:headEnd len="sm" w="sm" type="none"/>
            <a:tailEnd len="sm" w="sm" type="none"/>
          </a:ln>
        </p:spPr>
      </p:cxnSp>
      <p:sp>
        <p:nvSpPr>
          <p:cNvPr id="98" name="Google Shape;98;p4"/>
          <p:cNvSpPr txBox="1"/>
          <p:nvPr/>
        </p:nvSpPr>
        <p:spPr>
          <a:xfrm>
            <a:off x="1055658" y="5303600"/>
            <a:ext cx="6133492" cy="461665"/>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rgbClr val="FFFFFF"/>
                </a:solidFill>
                <a:latin typeface="Arial"/>
                <a:ea typeface="Arial"/>
                <a:cs typeface="Arial"/>
                <a:sym typeface="Arial"/>
              </a:rPr>
              <a:t>The ordering of a stack is </a:t>
            </a:r>
            <a:r>
              <a:rPr b="1" i="0" lang="en-US" sz="2400" u="none" cap="none" strike="noStrike">
                <a:solidFill>
                  <a:srgbClr val="FAA75A"/>
                </a:solidFill>
                <a:latin typeface="Arial"/>
                <a:ea typeface="Arial"/>
                <a:cs typeface="Arial"/>
                <a:sym typeface="Arial"/>
              </a:rPr>
              <a:t>last-in, first-out</a:t>
            </a:r>
            <a:r>
              <a:rPr b="0" i="0" lang="en-US" sz="2400" u="none" cap="none" strike="noStrike">
                <a:solidFill>
                  <a:srgbClr val="FFFFFF"/>
                </a:solidFill>
                <a:latin typeface="Arial"/>
                <a:ea typeface="Arial"/>
                <a:cs typeface="Arial"/>
                <a:sym typeface="Arial"/>
              </a:rPr>
              <a:t>.</a:t>
            </a:r>
            <a:endParaRPr/>
          </a:p>
        </p:txBody>
      </p:sp>
      <p:sp>
        <p:nvSpPr>
          <p:cNvPr id="99" name="Google Shape;99;p4"/>
          <p:cNvSpPr txBox="1"/>
          <p:nvPr/>
        </p:nvSpPr>
        <p:spPr>
          <a:xfrm>
            <a:off x="1570292" y="5758185"/>
            <a:ext cx="5818060" cy="40011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FFFFFF"/>
                </a:solidFill>
                <a:latin typeface="Arial"/>
                <a:ea typeface="Arial"/>
                <a:cs typeface="Arial"/>
                <a:sym typeface="Arial"/>
              </a:rPr>
              <a:t>Similar to a stack of books, or a deck of cards</a:t>
            </a:r>
            <a:endParaRPr/>
          </a:p>
        </p:txBody>
      </p:sp>
      <p:pic>
        <p:nvPicPr>
          <p:cNvPr id="100" name="Google Shape;100;p4"/>
          <p:cNvPicPr preferRelativeResize="0"/>
          <p:nvPr/>
        </p:nvPicPr>
        <p:blipFill rotWithShape="1">
          <a:blip r:embed="rId3">
            <a:alphaModFix/>
          </a:blip>
          <a:srcRect b="0" l="0" r="0" t="0"/>
          <a:stretch/>
        </p:blipFill>
        <p:spPr>
          <a:xfrm>
            <a:off x="612648" y="5367834"/>
            <a:ext cx="333196" cy="333196"/>
          </a:xfrm>
          <a:prstGeom prst="rect">
            <a:avLst/>
          </a:prstGeom>
          <a:noFill/>
          <a:ln>
            <a:noFill/>
          </a:ln>
        </p:spPr>
      </p:pic>
      <p:cxnSp>
        <p:nvCxnSpPr>
          <p:cNvPr id="101" name="Google Shape;101;p4"/>
          <p:cNvCxnSpPr>
            <a:stCxn id="99" idx="1"/>
          </p:cNvCxnSpPr>
          <p:nvPr/>
        </p:nvCxnSpPr>
        <p:spPr>
          <a:xfrm rot="10800000">
            <a:off x="1212092" y="5741340"/>
            <a:ext cx="358200" cy="216900"/>
          </a:xfrm>
          <a:prstGeom prst="bentConnector3">
            <a:avLst>
              <a:gd fmla="val 98534" name="adj1"/>
            </a:avLst>
          </a:prstGeom>
          <a:noFill/>
          <a:ln cap="flat" cmpd="sng" w="12700">
            <a:solidFill>
              <a:schemeClr val="accent1"/>
            </a:solidFill>
            <a:prstDash val="solid"/>
            <a:miter lim="800000"/>
            <a:headEnd len="sm" w="sm" type="none"/>
            <a:tailEnd len="sm" w="sm" type="none"/>
          </a:ln>
        </p:spPr>
      </p:cxnSp>
      <p:sp>
        <p:nvSpPr>
          <p:cNvPr id="102" name="Google Shape;102;p4"/>
          <p:cNvSpPr/>
          <p:nvPr/>
        </p:nvSpPr>
        <p:spPr>
          <a:xfrm>
            <a:off x="8092937" y="2029598"/>
            <a:ext cx="2926371" cy="4165273"/>
          </a:xfrm>
          <a:prstGeom prst="roundRect">
            <a:avLst>
              <a:gd fmla="val 16667" name="adj"/>
            </a:avLst>
          </a:prstGeom>
          <a:solidFill>
            <a:schemeClr val="accent1"/>
          </a:solidFill>
          <a:ln cap="flat" cmpd="sng" w="12700">
            <a:solidFill>
              <a:srgbClr val="4CAD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3" name="Google Shape;103;p4"/>
          <p:cNvSpPr/>
          <p:nvPr/>
        </p:nvSpPr>
        <p:spPr>
          <a:xfrm>
            <a:off x="8092937" y="1713816"/>
            <a:ext cx="2926371" cy="4165273"/>
          </a:xfrm>
          <a:prstGeom prst="roundRect">
            <a:avLst>
              <a:gd fmla="val 16667" name="adj"/>
            </a:avLst>
          </a:prstGeom>
          <a:solidFill>
            <a:schemeClr val="accent1"/>
          </a:solidFill>
          <a:ln cap="flat" cmpd="sng" w="12700">
            <a:solidFill>
              <a:srgbClr val="4CAD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4" name="Google Shape;104;p4"/>
          <p:cNvSpPr/>
          <p:nvPr/>
        </p:nvSpPr>
        <p:spPr>
          <a:xfrm>
            <a:off x="8092937" y="1398033"/>
            <a:ext cx="2926371" cy="4165273"/>
          </a:xfrm>
          <a:prstGeom prst="roundRect">
            <a:avLst>
              <a:gd fmla="val 16667" name="adj"/>
            </a:avLst>
          </a:prstGeom>
          <a:solidFill>
            <a:schemeClr val="accent1"/>
          </a:solidFill>
          <a:ln cap="flat" cmpd="sng" w="12700">
            <a:solidFill>
              <a:srgbClr val="4CAD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 name="Google Shape;105;p4"/>
          <p:cNvSpPr/>
          <p:nvPr/>
        </p:nvSpPr>
        <p:spPr>
          <a:xfrm>
            <a:off x="8092937" y="1082250"/>
            <a:ext cx="2926371" cy="4165273"/>
          </a:xfrm>
          <a:prstGeom prst="roundRect">
            <a:avLst>
              <a:gd fmla="val 16667" name="adj"/>
            </a:avLst>
          </a:prstGeom>
          <a:solidFill>
            <a:schemeClr val="accent1"/>
          </a:solidFill>
          <a:ln cap="flat" cmpd="sng" w="12700">
            <a:solidFill>
              <a:srgbClr val="4CAD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 name="Google Shape;106;p4"/>
          <p:cNvSpPr/>
          <p:nvPr/>
        </p:nvSpPr>
        <p:spPr>
          <a:xfrm>
            <a:off x="8092937" y="766467"/>
            <a:ext cx="2926371" cy="4165273"/>
          </a:xfrm>
          <a:prstGeom prst="roundRect">
            <a:avLst>
              <a:gd fmla="val 16667" name="adj"/>
            </a:avLst>
          </a:prstGeom>
          <a:solidFill>
            <a:schemeClr val="accent1"/>
          </a:solidFill>
          <a:ln cap="flat" cmpd="sng" w="12700">
            <a:solidFill>
              <a:srgbClr val="4CADA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 name="Google Shape;107;p4"/>
          <p:cNvSpPr/>
          <p:nvPr/>
        </p:nvSpPr>
        <p:spPr>
          <a:xfrm>
            <a:off x="8092937" y="450684"/>
            <a:ext cx="2926371" cy="4165273"/>
          </a:xfrm>
          <a:prstGeom prst="roundRect">
            <a:avLst>
              <a:gd fmla="val 16667" name="adj"/>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cxnSp>
        <p:nvCxnSpPr>
          <p:cNvPr id="108" name="Google Shape;108;p4"/>
          <p:cNvCxnSpPr>
            <a:stCxn id="109" idx="0"/>
          </p:cNvCxnSpPr>
          <p:nvPr/>
        </p:nvCxnSpPr>
        <p:spPr>
          <a:xfrm flipH="1" rot="5400000">
            <a:off x="8544274" y="4794229"/>
            <a:ext cx="506100" cy="482100"/>
          </a:xfrm>
          <a:prstGeom prst="bentConnector3">
            <a:avLst>
              <a:gd fmla="val 49988" name="adj1"/>
            </a:avLst>
          </a:prstGeom>
          <a:noFill/>
          <a:ln cap="flat" cmpd="sng" w="19050">
            <a:solidFill>
              <a:srgbClr val="D3DDE5"/>
            </a:solidFill>
            <a:prstDash val="solid"/>
            <a:miter lim="800000"/>
            <a:headEnd len="sm" w="sm" type="none"/>
            <a:tailEnd len="sm" w="sm" type="none"/>
          </a:ln>
        </p:spPr>
      </p:cxnSp>
      <p:sp>
        <p:nvSpPr>
          <p:cNvPr id="109" name="Google Shape;109;p4"/>
          <p:cNvSpPr/>
          <p:nvPr/>
        </p:nvSpPr>
        <p:spPr>
          <a:xfrm>
            <a:off x="7435683" y="5288329"/>
            <a:ext cx="3205381" cy="765922"/>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1st item added to the stack, </a:t>
            </a:r>
            <a:r>
              <a:rPr b="1" i="0" lang="en-US" sz="1800" u="none" cap="none" strike="noStrike">
                <a:solidFill>
                  <a:schemeClr val="accent2"/>
                </a:solidFill>
                <a:latin typeface="Arial"/>
                <a:ea typeface="Arial"/>
                <a:cs typeface="Arial"/>
                <a:sym typeface="Arial"/>
              </a:rPr>
              <a:t>last</a:t>
            </a:r>
            <a:r>
              <a:rPr b="0" i="0" lang="en-US" sz="1800" u="none" cap="none" strike="noStrike">
                <a:solidFill>
                  <a:schemeClr val="dk1"/>
                </a:solidFill>
                <a:latin typeface="Arial"/>
                <a:ea typeface="Arial"/>
                <a:cs typeface="Arial"/>
                <a:sym typeface="Arial"/>
              </a:rPr>
              <a:t> item to be removed</a:t>
            </a:r>
            <a:endParaRPr/>
          </a:p>
        </p:txBody>
      </p:sp>
      <p:cxnSp>
        <p:nvCxnSpPr>
          <p:cNvPr id="110" name="Google Shape;110;p4"/>
          <p:cNvCxnSpPr>
            <a:endCxn id="111" idx="3"/>
          </p:cNvCxnSpPr>
          <p:nvPr/>
        </p:nvCxnSpPr>
        <p:spPr>
          <a:xfrm rot="-5400000">
            <a:off x="10254364" y="1528554"/>
            <a:ext cx="584400" cy="189000"/>
          </a:xfrm>
          <a:prstGeom prst="bentConnector4">
            <a:avLst>
              <a:gd fmla="val 17226" name="adj1"/>
              <a:gd fmla="val 220953" name="adj2"/>
            </a:avLst>
          </a:prstGeom>
          <a:noFill/>
          <a:ln cap="flat" cmpd="sng" w="19050">
            <a:solidFill>
              <a:srgbClr val="D3DDE5"/>
            </a:solidFill>
            <a:prstDash val="solid"/>
            <a:miter lim="800000"/>
            <a:headEnd len="sm" w="sm" type="none"/>
            <a:tailEnd len="sm" w="sm" type="none"/>
          </a:ln>
        </p:spPr>
      </p:cxnSp>
      <p:sp>
        <p:nvSpPr>
          <p:cNvPr id="111" name="Google Shape;111;p4"/>
          <p:cNvSpPr/>
          <p:nvPr/>
        </p:nvSpPr>
        <p:spPr>
          <a:xfrm>
            <a:off x="7435683" y="947893"/>
            <a:ext cx="3205381" cy="765922"/>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6th item added to the stack, </a:t>
            </a:r>
            <a:r>
              <a:rPr b="1" i="0" lang="en-US" sz="1800" u="none" cap="none" strike="noStrike">
                <a:solidFill>
                  <a:schemeClr val="accent2"/>
                </a:solidFill>
                <a:latin typeface="Arial"/>
                <a:ea typeface="Arial"/>
                <a:cs typeface="Arial"/>
                <a:sym typeface="Arial"/>
              </a:rPr>
              <a:t>first</a:t>
            </a:r>
            <a:r>
              <a:rPr b="0" i="0" lang="en-US" sz="1800" u="none" cap="none" strike="noStrike">
                <a:solidFill>
                  <a:schemeClr val="dk1"/>
                </a:solidFill>
                <a:latin typeface="Arial"/>
                <a:ea typeface="Arial"/>
                <a:cs typeface="Arial"/>
                <a:sym typeface="Arial"/>
              </a:rPr>
              <a:t> one to be removed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5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5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5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500"/>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5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5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5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500"/>
                                        <p:tgtEl>
                                          <p:spTgt spid="98"/>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5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5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500"/>
                                        <p:tgtEl>
                                          <p:spTgt spid="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500"/>
                                        <p:tgtEl>
                                          <p:spTgt spid="10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500"/>
                                        <p:tgtEl>
                                          <p:spTgt spid="103"/>
                                        </p:tgtEl>
                                      </p:cBhvr>
                                    </p:animEffect>
                                  </p:childTnLst>
                                </p:cTn>
                              </p:par>
                            </p:childTnLst>
                          </p:cTn>
                        </p:par>
                        <p:par>
                          <p:cTn fill="hold">
                            <p:stCondLst>
                              <p:cond delay="500"/>
                            </p:stCondLst>
                            <p:childTnLst>
                              <p:par>
                                <p:cTn fill="hold" nodeType="afterEffect" presetClass="entr" presetID="10" presetSubtype="0">
                                  <p:stCondLst>
                                    <p:cond delay="250"/>
                                  </p:stCondLst>
                                  <p:childTnLst>
                                    <p:set>
                                      <p:cBhvr>
                                        <p:cTn dur="1" fill="hold">
                                          <p:stCondLst>
                                            <p:cond delay="0"/>
                                          </p:stCondLst>
                                        </p:cTn>
                                        <p:tgtEl>
                                          <p:spTgt spid="104"/>
                                        </p:tgtEl>
                                        <p:attrNameLst>
                                          <p:attrName>style.visibility</p:attrName>
                                        </p:attrNameLst>
                                      </p:cBhvr>
                                      <p:to>
                                        <p:strVal val="visible"/>
                                      </p:to>
                                    </p:set>
                                    <p:animEffect filter="fade" transition="in">
                                      <p:cBhvr>
                                        <p:cTn dur="500"/>
                                        <p:tgtEl>
                                          <p:spTgt spid="104"/>
                                        </p:tgtEl>
                                      </p:cBhvr>
                                    </p:animEffect>
                                  </p:childTnLst>
                                </p:cTn>
                              </p:par>
                            </p:childTnLst>
                          </p:cTn>
                        </p:par>
                        <p:par>
                          <p:cTn fill="hold">
                            <p:stCondLst>
                              <p:cond delay="1000"/>
                            </p:stCondLst>
                            <p:childTnLst>
                              <p:par>
                                <p:cTn fill="hold" nodeType="afterEffect" presetClass="entr" presetID="10" presetSubtype="0">
                                  <p:stCondLst>
                                    <p:cond delay="250"/>
                                  </p:stCondLst>
                                  <p:childTnLst>
                                    <p:set>
                                      <p:cBhvr>
                                        <p:cTn dur="1" fill="hold">
                                          <p:stCondLst>
                                            <p:cond delay="0"/>
                                          </p:stCondLst>
                                        </p:cTn>
                                        <p:tgtEl>
                                          <p:spTgt spid="105"/>
                                        </p:tgtEl>
                                        <p:attrNameLst>
                                          <p:attrName>style.visibility</p:attrName>
                                        </p:attrNameLst>
                                      </p:cBhvr>
                                      <p:to>
                                        <p:strVal val="visible"/>
                                      </p:to>
                                    </p:set>
                                    <p:animEffect filter="fade" transition="in">
                                      <p:cBhvr>
                                        <p:cTn dur="500"/>
                                        <p:tgtEl>
                                          <p:spTgt spid="105"/>
                                        </p:tgtEl>
                                      </p:cBhvr>
                                    </p:animEffect>
                                  </p:childTnLst>
                                </p:cTn>
                              </p:par>
                            </p:childTnLst>
                          </p:cTn>
                        </p:par>
                        <p:par>
                          <p:cTn fill="hold">
                            <p:stCondLst>
                              <p:cond delay="1500"/>
                            </p:stCondLst>
                            <p:childTnLst>
                              <p:par>
                                <p:cTn fill="hold" nodeType="afterEffect" presetClass="entr" presetID="10" presetSubtype="0">
                                  <p:stCondLst>
                                    <p:cond delay="250"/>
                                  </p:stCondLst>
                                  <p:childTnLst>
                                    <p:set>
                                      <p:cBhvr>
                                        <p:cTn dur="1" fill="hold">
                                          <p:stCondLst>
                                            <p:cond delay="0"/>
                                          </p:stCondLst>
                                        </p:cTn>
                                        <p:tgtEl>
                                          <p:spTgt spid="106"/>
                                        </p:tgtEl>
                                        <p:attrNameLst>
                                          <p:attrName>style.visibility</p:attrName>
                                        </p:attrNameLst>
                                      </p:cBhvr>
                                      <p:to>
                                        <p:strVal val="visible"/>
                                      </p:to>
                                    </p:set>
                                    <p:animEffect filter="fade" transition="in">
                                      <p:cBhvr>
                                        <p:cTn dur="500"/>
                                        <p:tgtEl>
                                          <p:spTgt spid="106"/>
                                        </p:tgtEl>
                                      </p:cBhvr>
                                    </p:animEffect>
                                  </p:childTnLst>
                                </p:cTn>
                              </p:par>
                            </p:childTnLst>
                          </p:cTn>
                        </p:par>
                        <p:par>
                          <p:cTn fill="hold">
                            <p:stCondLst>
                              <p:cond delay="2000"/>
                            </p:stCondLst>
                            <p:childTnLst>
                              <p:par>
                                <p:cTn fill="hold" nodeType="afterEffect" presetClass="entr" presetID="10" presetSubtype="0">
                                  <p:stCondLst>
                                    <p:cond delay="250"/>
                                  </p:stCondLst>
                                  <p:childTnLst>
                                    <p:set>
                                      <p:cBhvr>
                                        <p:cTn dur="1" fill="hold">
                                          <p:stCondLst>
                                            <p:cond delay="0"/>
                                          </p:stCondLst>
                                        </p:cTn>
                                        <p:tgtEl>
                                          <p:spTgt spid="107"/>
                                        </p:tgtEl>
                                        <p:attrNameLst>
                                          <p:attrName>style.visibility</p:attrName>
                                        </p:attrNameLst>
                                      </p:cBhvr>
                                      <p:to>
                                        <p:strVal val="visible"/>
                                      </p:to>
                                    </p:set>
                                    <p:animEffect filter="fade" transition="in">
                                      <p:cBhvr>
                                        <p:cTn dur="500"/>
                                        <p:tgtEl>
                                          <p:spTgt spid="10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5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16" name="Shape 116"/>
        <p:cNvGrpSpPr/>
        <p:nvPr/>
      </p:nvGrpSpPr>
      <p:grpSpPr>
        <a:xfrm>
          <a:off x="0" y="0"/>
          <a:ext cx="0" cy="0"/>
          <a:chOff x="0" y="0"/>
          <a:chExt cx="0" cy="0"/>
        </a:xfrm>
      </p:grpSpPr>
      <p:sp>
        <p:nvSpPr>
          <p:cNvPr id="117" name="Google Shape;117;p5"/>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Call Stack Example</a:t>
            </a:r>
            <a:endParaRPr>
              <a:solidFill>
                <a:schemeClr val="lt1"/>
              </a:solidFill>
              <a:latin typeface="Consolas"/>
              <a:ea typeface="Consolas"/>
              <a:cs typeface="Consolas"/>
              <a:sym typeface="Consolas"/>
            </a:endParaRPr>
          </a:p>
        </p:txBody>
      </p:sp>
      <p:cxnSp>
        <p:nvCxnSpPr>
          <p:cNvPr id="118" name="Google Shape;118;p5"/>
          <p:cNvCxnSpPr>
            <a:endCxn id="119" idx="1"/>
          </p:cNvCxnSpPr>
          <p:nvPr/>
        </p:nvCxnSpPr>
        <p:spPr>
          <a:xfrm flipH="1" rot="10800000">
            <a:off x="4984363" y="3730109"/>
            <a:ext cx="1322700" cy="1212600"/>
          </a:xfrm>
          <a:prstGeom prst="bentConnector3">
            <a:avLst>
              <a:gd fmla="val 50004" name="adj1"/>
            </a:avLst>
          </a:prstGeom>
          <a:noFill/>
          <a:ln cap="flat" cmpd="sng" w="19050">
            <a:solidFill>
              <a:srgbClr val="D3DDE5"/>
            </a:solidFill>
            <a:prstDash val="solid"/>
            <a:miter lim="800000"/>
            <a:headEnd len="sm" w="sm" type="none"/>
            <a:tailEnd len="sm" w="sm" type="none"/>
          </a:ln>
        </p:spPr>
      </p:cxnSp>
      <p:cxnSp>
        <p:nvCxnSpPr>
          <p:cNvPr id="120" name="Google Shape;120;p5"/>
          <p:cNvCxnSpPr>
            <a:stCxn id="121" idx="3"/>
            <a:endCxn id="122" idx="1"/>
          </p:cNvCxnSpPr>
          <p:nvPr/>
        </p:nvCxnSpPr>
        <p:spPr>
          <a:xfrm flipH="1" rot="10800000">
            <a:off x="4984463" y="3182250"/>
            <a:ext cx="1322700" cy="2309100"/>
          </a:xfrm>
          <a:prstGeom prst="bentConnector3">
            <a:avLst>
              <a:gd fmla="val 49996" name="adj1"/>
            </a:avLst>
          </a:prstGeom>
          <a:noFill/>
          <a:ln cap="flat" cmpd="sng" w="19050">
            <a:solidFill>
              <a:srgbClr val="D3DDE5"/>
            </a:solidFill>
            <a:prstDash val="solid"/>
            <a:miter lim="800000"/>
            <a:headEnd len="sm" w="sm" type="none"/>
            <a:tailEnd len="sm" w="sm" type="none"/>
          </a:ln>
        </p:spPr>
      </p:cxnSp>
      <p:sp>
        <p:nvSpPr>
          <p:cNvPr id="123" name="Google Shape;123;p5"/>
          <p:cNvSpPr/>
          <p:nvPr/>
        </p:nvSpPr>
        <p:spPr>
          <a:xfrm>
            <a:off x="958438" y="1938528"/>
            <a:ext cx="4052473" cy="3855720"/>
          </a:xfrm>
          <a:prstGeom prst="rect">
            <a:avLst/>
          </a:prstGeom>
          <a:solidFill>
            <a:srgbClr val="F2F2F2"/>
          </a:solidFill>
          <a:ln cap="flat" cmpd="sng" w="38100">
            <a:solidFill>
              <a:srgbClr val="BFBFBF"/>
            </a:solidFill>
            <a:prstDash val="solid"/>
            <a:miter lim="800000"/>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rPr b="1" i="0" lang="en-US" sz="2800" u="none" cap="none" strike="noStrike">
                <a:solidFill>
                  <a:schemeClr val="dk1"/>
                </a:solidFill>
                <a:latin typeface="Arial"/>
                <a:ea typeface="Arial"/>
                <a:cs typeface="Arial"/>
                <a:sym typeface="Arial"/>
              </a:rPr>
              <a:t>The Stack</a:t>
            </a:r>
            <a:endParaRPr/>
          </a:p>
        </p:txBody>
      </p:sp>
      <p:sp>
        <p:nvSpPr>
          <p:cNvPr id="124" name="Google Shape;124;p5"/>
          <p:cNvSpPr/>
          <p:nvPr/>
        </p:nvSpPr>
        <p:spPr>
          <a:xfrm>
            <a:off x="6407244" y="2746318"/>
            <a:ext cx="4933225" cy="224014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b="0" i="0" lang="en-US" sz="1800" u="none" cap="none" strike="noStrike">
                <a:solidFill>
                  <a:srgbClr val="0000FF"/>
                </a:solidFill>
                <a:latin typeface="Consolas"/>
                <a:ea typeface="Consolas"/>
                <a:cs typeface="Consolas"/>
                <a:sym typeface="Consolas"/>
              </a:rPr>
              <a:t>int</a:t>
            </a:r>
            <a:r>
              <a:rPr b="0" i="0" lang="en-US" sz="1800" u="none" cap="none" strike="noStrike">
                <a:solidFill>
                  <a:srgbClr val="000000"/>
                </a:solidFill>
                <a:latin typeface="Consolas"/>
                <a:ea typeface="Consolas"/>
                <a:cs typeface="Consolas"/>
                <a:sym typeface="Consolas"/>
              </a:rPr>
              <a:t> main()</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Initialize(1280, 720);</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Run();</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return</a:t>
            </a:r>
            <a:r>
              <a:rPr lang="en-US" sz="1800">
                <a:solidFill>
                  <a:srgbClr val="000000"/>
                </a:solidFill>
                <a:latin typeface="Consolas"/>
                <a:ea typeface="Consolas"/>
                <a:cs typeface="Consolas"/>
                <a:sym typeface="Consolas"/>
              </a:rPr>
              <a:t> 0;</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rgbClr val="000000"/>
              </a:solidFill>
              <a:latin typeface="Consolas"/>
              <a:ea typeface="Consolas"/>
              <a:cs typeface="Consolas"/>
              <a:sym typeface="Consolas"/>
            </a:endParaRPr>
          </a:p>
        </p:txBody>
      </p:sp>
      <p:cxnSp>
        <p:nvCxnSpPr>
          <p:cNvPr id="125" name="Google Shape;125;p5"/>
          <p:cNvCxnSpPr/>
          <p:nvPr/>
        </p:nvCxnSpPr>
        <p:spPr>
          <a:xfrm>
            <a:off x="6407244" y="3730109"/>
            <a:ext cx="503144" cy="0"/>
          </a:xfrm>
          <a:prstGeom prst="straightConnector1">
            <a:avLst/>
          </a:prstGeom>
          <a:noFill/>
          <a:ln cap="flat" cmpd="sng" w="19050">
            <a:solidFill>
              <a:schemeClr val="accent3"/>
            </a:solidFill>
            <a:prstDash val="solid"/>
            <a:miter lim="800000"/>
            <a:headEnd len="sm" w="sm" type="none"/>
            <a:tailEnd len="sm" w="sm" type="none"/>
          </a:ln>
        </p:spPr>
      </p:cxnSp>
      <p:cxnSp>
        <p:nvCxnSpPr>
          <p:cNvPr id="126" name="Google Shape;126;p5"/>
          <p:cNvCxnSpPr/>
          <p:nvPr/>
        </p:nvCxnSpPr>
        <p:spPr>
          <a:xfrm>
            <a:off x="6407244" y="3182113"/>
            <a:ext cx="149131" cy="0"/>
          </a:xfrm>
          <a:prstGeom prst="straightConnector1">
            <a:avLst/>
          </a:prstGeom>
          <a:noFill/>
          <a:ln cap="flat" cmpd="sng" w="19050">
            <a:solidFill>
              <a:schemeClr val="accent3"/>
            </a:solidFill>
            <a:prstDash val="solid"/>
            <a:miter lim="800000"/>
            <a:headEnd len="sm" w="sm" type="none"/>
            <a:tailEnd len="sm" w="sm" type="none"/>
          </a:ln>
        </p:spPr>
      </p:cxnSp>
      <p:sp>
        <p:nvSpPr>
          <p:cNvPr id="127" name="Google Shape;127;p5"/>
          <p:cNvSpPr/>
          <p:nvPr/>
        </p:nvSpPr>
        <p:spPr>
          <a:xfrm>
            <a:off x="6307063" y="2746318"/>
            <a:ext cx="100182" cy="224014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1" name="Google Shape;121;p5"/>
          <p:cNvSpPr/>
          <p:nvPr/>
        </p:nvSpPr>
        <p:spPr>
          <a:xfrm>
            <a:off x="979391" y="521703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128" name="Google Shape;128;p5"/>
          <p:cNvSpPr/>
          <p:nvPr/>
        </p:nvSpPr>
        <p:spPr>
          <a:xfrm>
            <a:off x="979391" y="466839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Initialize(1280, 720)</a:t>
            </a:r>
            <a:endParaRPr/>
          </a:p>
        </p:txBody>
      </p:sp>
      <p:sp>
        <p:nvSpPr>
          <p:cNvPr id="122" name="Google Shape;122;p5"/>
          <p:cNvSpPr/>
          <p:nvPr/>
        </p:nvSpPr>
        <p:spPr>
          <a:xfrm>
            <a:off x="6307063" y="3023617"/>
            <a:ext cx="100181" cy="3169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9" name="Google Shape;129;p5"/>
          <p:cNvSpPr/>
          <p:nvPr/>
        </p:nvSpPr>
        <p:spPr>
          <a:xfrm>
            <a:off x="5260501" y="1492224"/>
            <a:ext cx="3004268" cy="100584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228600" lIns="182875" spcFirstLastPara="1" rIns="18287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A stack frame for </a:t>
            </a:r>
            <a:r>
              <a:rPr b="1" lang="en-US" sz="1800">
                <a:solidFill>
                  <a:schemeClr val="accent2"/>
                </a:solidFill>
                <a:latin typeface="Consolas"/>
                <a:ea typeface="Consolas"/>
                <a:cs typeface="Consolas"/>
                <a:sym typeface="Consolas"/>
              </a:rPr>
              <a:t>main() </a:t>
            </a:r>
            <a:r>
              <a:rPr lang="en-US" sz="1800">
                <a:solidFill>
                  <a:srgbClr val="000000"/>
                </a:solidFill>
                <a:latin typeface="Arial"/>
                <a:ea typeface="Arial"/>
                <a:cs typeface="Arial"/>
                <a:sym typeface="Arial"/>
              </a:rPr>
              <a:t>is </a:t>
            </a:r>
            <a:r>
              <a:rPr b="1" lang="en-US" sz="1800">
                <a:solidFill>
                  <a:schemeClr val="accent2"/>
                </a:solidFill>
                <a:latin typeface="Arial"/>
                <a:ea typeface="Arial"/>
                <a:cs typeface="Arial"/>
                <a:sym typeface="Arial"/>
              </a:rPr>
              <a:t>pushed</a:t>
            </a:r>
            <a:r>
              <a:rPr lang="en-US" sz="1800">
                <a:solidFill>
                  <a:srgbClr val="000000"/>
                </a:solidFill>
                <a:latin typeface="Arial"/>
                <a:ea typeface="Arial"/>
                <a:cs typeface="Arial"/>
                <a:sym typeface="Arial"/>
              </a:rPr>
              <a:t> onto the stack.</a:t>
            </a:r>
            <a:endParaRPr b="1" sz="1800">
              <a:solidFill>
                <a:srgbClr val="000000"/>
              </a:solidFill>
              <a:latin typeface="Arial"/>
              <a:ea typeface="Arial"/>
              <a:cs typeface="Arial"/>
              <a:sym typeface="Arial"/>
            </a:endParaRPr>
          </a:p>
        </p:txBody>
      </p:sp>
      <p:sp>
        <p:nvSpPr>
          <p:cNvPr id="119" name="Google Shape;119;p5"/>
          <p:cNvSpPr/>
          <p:nvPr/>
        </p:nvSpPr>
        <p:spPr>
          <a:xfrm>
            <a:off x="6307063" y="3571613"/>
            <a:ext cx="100181" cy="3169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
                                        <p:tgtEl>
                                          <p:spTgt spid="12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1"/>
                                        </p:tgtEl>
                                        <p:attrNameLst>
                                          <p:attrName>style.visibility</p:attrName>
                                        </p:attrNameLst>
                                      </p:cBhvr>
                                      <p:to>
                                        <p:strVal val="visible"/>
                                      </p:to>
                                    </p:set>
                                    <p:animEffect filter="fade" transition="in">
                                      <p:cBhvr>
                                        <p:cTn dur="500"/>
                                        <p:tgtEl>
                                          <p:spTgt spid="1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xit" presetID="1" presetSubtype="0">
                                  <p:stCondLst>
                                    <p:cond delay="0"/>
                                  </p:stCondLst>
                                  <p:childTnLst>
                                    <p:set>
                                      <p:cBhvr>
                                        <p:cTn dur="1" fill="hold">
                                          <p:stCondLst>
                                            <p:cond delay="1"/>
                                          </p:stCondLst>
                                        </p:cTn>
                                        <p:tgtEl>
                                          <p:spTgt spid="12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0"/>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26"/>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500"/>
                                        <p:tgtEl>
                                          <p:spTgt spid="1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4" name="Shape 134"/>
        <p:cNvGrpSpPr/>
        <p:nvPr/>
      </p:nvGrpSpPr>
      <p:grpSpPr>
        <a:xfrm>
          <a:off x="0" y="0"/>
          <a:ext cx="0" cy="0"/>
          <a:chOff x="0" y="0"/>
          <a:chExt cx="0" cy="0"/>
        </a:xfrm>
      </p:grpSpPr>
      <p:sp>
        <p:nvSpPr>
          <p:cNvPr id="135" name="Google Shape;135;p6"/>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Consolas"/>
              <a:buNone/>
            </a:pPr>
            <a:r>
              <a:rPr lang="en-US">
                <a:solidFill>
                  <a:schemeClr val="lt1"/>
                </a:solidFill>
                <a:latin typeface="Consolas"/>
                <a:ea typeface="Consolas"/>
                <a:cs typeface="Consolas"/>
                <a:sym typeface="Consolas"/>
              </a:rPr>
              <a:t>Initialize()</a:t>
            </a:r>
            <a:r>
              <a:rPr lang="en-US">
                <a:solidFill>
                  <a:schemeClr val="lt1"/>
                </a:solidFill>
              </a:rPr>
              <a:t> Executes…</a:t>
            </a:r>
            <a:endParaRPr>
              <a:solidFill>
                <a:schemeClr val="lt1"/>
              </a:solidFill>
              <a:latin typeface="Consolas"/>
              <a:ea typeface="Consolas"/>
              <a:cs typeface="Consolas"/>
              <a:sym typeface="Consolas"/>
            </a:endParaRPr>
          </a:p>
        </p:txBody>
      </p:sp>
      <p:cxnSp>
        <p:nvCxnSpPr>
          <p:cNvPr id="136" name="Google Shape;136;p6"/>
          <p:cNvCxnSpPr>
            <a:stCxn id="137" idx="3"/>
            <a:endCxn id="138" idx="1"/>
          </p:cNvCxnSpPr>
          <p:nvPr/>
        </p:nvCxnSpPr>
        <p:spPr>
          <a:xfrm flipH="1" rot="10800000">
            <a:off x="4984463" y="3593670"/>
            <a:ext cx="1322700" cy="800400"/>
          </a:xfrm>
          <a:prstGeom prst="bentConnector3">
            <a:avLst>
              <a:gd fmla="val 49996" name="adj1"/>
            </a:avLst>
          </a:prstGeom>
          <a:noFill/>
          <a:ln cap="flat" cmpd="sng" w="19050">
            <a:solidFill>
              <a:srgbClr val="D3DDE5"/>
            </a:solidFill>
            <a:prstDash val="solid"/>
            <a:miter lim="800000"/>
            <a:headEnd len="sm" w="sm" type="none"/>
            <a:tailEnd len="sm" w="sm" type="none"/>
          </a:ln>
        </p:spPr>
      </p:cxnSp>
      <p:sp>
        <p:nvSpPr>
          <p:cNvPr id="139" name="Google Shape;139;p6"/>
          <p:cNvSpPr/>
          <p:nvPr/>
        </p:nvSpPr>
        <p:spPr>
          <a:xfrm>
            <a:off x="958438" y="1938528"/>
            <a:ext cx="4052473" cy="3855720"/>
          </a:xfrm>
          <a:prstGeom prst="rect">
            <a:avLst/>
          </a:prstGeom>
          <a:solidFill>
            <a:srgbClr val="F2F2F2"/>
          </a:solidFill>
          <a:ln cap="flat" cmpd="sng" w="38100">
            <a:solidFill>
              <a:srgbClr val="BFBFBF"/>
            </a:solidFill>
            <a:prstDash val="solid"/>
            <a:miter lim="800000"/>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The Stack</a:t>
            </a:r>
            <a:endParaRPr/>
          </a:p>
        </p:txBody>
      </p:sp>
      <p:sp>
        <p:nvSpPr>
          <p:cNvPr id="140" name="Google Shape;140;p6"/>
          <p:cNvSpPr/>
          <p:nvPr/>
        </p:nvSpPr>
        <p:spPr>
          <a:xfrm>
            <a:off x="6407244" y="2746318"/>
            <a:ext cx="4933225" cy="224014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rgbClr val="0000FF"/>
                </a:solidFill>
                <a:latin typeface="Consolas"/>
                <a:ea typeface="Consolas"/>
                <a:cs typeface="Consolas"/>
                <a:sym typeface="Consolas"/>
              </a:rPr>
              <a:t>void</a:t>
            </a:r>
            <a:r>
              <a:rPr lang="en-US" sz="1800">
                <a:solidFill>
                  <a:srgbClr val="000000"/>
                </a:solidFill>
                <a:latin typeface="Consolas"/>
                <a:ea typeface="Consolas"/>
                <a:cs typeface="Consolas"/>
                <a:sym typeface="Consolas"/>
              </a:rPr>
              <a:t> Initialize(</a:t>
            </a: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a:t>
            </a:r>
            <a:r>
              <a:rPr lang="en-US" sz="1800">
                <a:solidFill>
                  <a:srgbClr val="2D3F51"/>
                </a:solidFill>
                <a:latin typeface="Consolas"/>
                <a:ea typeface="Consolas"/>
                <a:cs typeface="Consolas"/>
                <a:sym typeface="Consolas"/>
              </a:rPr>
              <a:t>winX</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a:t>
            </a:r>
            <a:r>
              <a:rPr lang="en-US" sz="1800">
                <a:solidFill>
                  <a:srgbClr val="2D3F51"/>
                </a:solidFill>
                <a:latin typeface="Consolas"/>
                <a:ea typeface="Consolas"/>
                <a:cs typeface="Consolas"/>
                <a:sym typeface="Consolas"/>
              </a:rPr>
              <a:t>winY</a:t>
            </a: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CreateWindow(winX, winY);</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LoadModels();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LoadTextures();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LoadSounds();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chemeClr val="lt1"/>
              </a:solidFill>
              <a:latin typeface="Arial"/>
              <a:ea typeface="Arial"/>
              <a:cs typeface="Arial"/>
              <a:sym typeface="Arial"/>
            </a:endParaRPr>
          </a:p>
        </p:txBody>
      </p:sp>
      <p:cxnSp>
        <p:nvCxnSpPr>
          <p:cNvPr id="141" name="Google Shape;141;p6"/>
          <p:cNvCxnSpPr/>
          <p:nvPr/>
        </p:nvCxnSpPr>
        <p:spPr>
          <a:xfrm>
            <a:off x="6407244" y="3593587"/>
            <a:ext cx="549230" cy="0"/>
          </a:xfrm>
          <a:prstGeom prst="straightConnector1">
            <a:avLst/>
          </a:prstGeom>
          <a:noFill/>
          <a:ln cap="flat" cmpd="sng" w="19050">
            <a:solidFill>
              <a:schemeClr val="accent3"/>
            </a:solidFill>
            <a:prstDash val="solid"/>
            <a:miter lim="800000"/>
            <a:headEnd len="sm" w="sm" type="none"/>
            <a:tailEnd len="sm" w="sm" type="none"/>
          </a:ln>
        </p:spPr>
      </p:cxnSp>
      <p:sp>
        <p:nvSpPr>
          <p:cNvPr id="142" name="Google Shape;142;p6"/>
          <p:cNvSpPr/>
          <p:nvPr/>
        </p:nvSpPr>
        <p:spPr>
          <a:xfrm>
            <a:off x="6307063" y="2746318"/>
            <a:ext cx="100182" cy="224014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3" name="Google Shape;143;p6"/>
          <p:cNvSpPr/>
          <p:nvPr/>
        </p:nvSpPr>
        <p:spPr>
          <a:xfrm>
            <a:off x="979391" y="521703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144" name="Google Shape;144;p6"/>
          <p:cNvSpPr/>
          <p:nvPr/>
        </p:nvSpPr>
        <p:spPr>
          <a:xfrm>
            <a:off x="979391" y="466839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Initialize(1280, 720)</a:t>
            </a:r>
            <a:endParaRPr/>
          </a:p>
        </p:txBody>
      </p:sp>
      <p:sp>
        <p:nvSpPr>
          <p:cNvPr id="145" name="Google Shape;145;p6"/>
          <p:cNvSpPr/>
          <p:nvPr/>
        </p:nvSpPr>
        <p:spPr>
          <a:xfrm>
            <a:off x="1244567" y="2793870"/>
            <a:ext cx="3474720" cy="118872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228600" lIns="182875" spcFirstLastPara="1" rIns="18287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When this function is finished, it gets </a:t>
            </a:r>
            <a:r>
              <a:rPr b="1" lang="en-US" sz="1800">
                <a:solidFill>
                  <a:schemeClr val="accent2"/>
                </a:solidFill>
                <a:latin typeface="Arial"/>
                <a:ea typeface="Arial"/>
                <a:cs typeface="Arial"/>
                <a:sym typeface="Arial"/>
              </a:rPr>
              <a:t>popped</a:t>
            </a:r>
            <a:r>
              <a:rPr lang="en-US" sz="1800">
                <a:solidFill>
                  <a:srgbClr val="000000"/>
                </a:solidFill>
                <a:latin typeface="Arial"/>
                <a:ea typeface="Arial"/>
                <a:cs typeface="Arial"/>
                <a:sym typeface="Arial"/>
              </a:rPr>
              <a:t> off the stack (i.e., it gets removed).</a:t>
            </a:r>
            <a:endParaRPr/>
          </a:p>
        </p:txBody>
      </p:sp>
      <p:sp>
        <p:nvSpPr>
          <p:cNvPr id="138" name="Google Shape;138;p6"/>
          <p:cNvSpPr/>
          <p:nvPr/>
        </p:nvSpPr>
        <p:spPr>
          <a:xfrm>
            <a:off x="6307063" y="3435091"/>
            <a:ext cx="100181" cy="3169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37" name="Google Shape;137;p6"/>
          <p:cNvSpPr/>
          <p:nvPr/>
        </p:nvSpPr>
        <p:spPr>
          <a:xfrm>
            <a:off x="979391" y="411975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CreateWindow(1280, 720)</a:t>
            </a:r>
            <a:endParaRPr/>
          </a:p>
        </p:txBody>
      </p:sp>
      <p:cxnSp>
        <p:nvCxnSpPr>
          <p:cNvPr id="146" name="Google Shape;146;p6"/>
          <p:cNvCxnSpPr>
            <a:stCxn id="147" idx="1"/>
            <a:endCxn id="148" idx="3"/>
          </p:cNvCxnSpPr>
          <p:nvPr/>
        </p:nvCxnSpPr>
        <p:spPr>
          <a:xfrm rot="10800000">
            <a:off x="8703348" y="3880078"/>
            <a:ext cx="672300" cy="758400"/>
          </a:xfrm>
          <a:prstGeom prst="bentConnector3">
            <a:avLst>
              <a:gd fmla="val 50007" name="adj1"/>
            </a:avLst>
          </a:prstGeom>
          <a:noFill/>
          <a:ln cap="flat" cmpd="sng" w="19050">
            <a:solidFill>
              <a:schemeClr val="accent3"/>
            </a:solidFill>
            <a:prstDash val="solid"/>
            <a:miter lim="800000"/>
            <a:headEnd len="sm" w="sm" type="none"/>
            <a:tailEnd len="sm" w="sm" type="none"/>
          </a:ln>
        </p:spPr>
      </p:cxnSp>
      <p:sp>
        <p:nvSpPr>
          <p:cNvPr id="148" name="Google Shape;148;p6"/>
          <p:cNvSpPr/>
          <p:nvPr/>
        </p:nvSpPr>
        <p:spPr>
          <a:xfrm>
            <a:off x="7008174" y="3713983"/>
            <a:ext cx="1695083" cy="331947"/>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47" name="Google Shape;147;p6"/>
          <p:cNvSpPr/>
          <p:nvPr/>
        </p:nvSpPr>
        <p:spPr>
          <a:xfrm>
            <a:off x="9375648" y="3966391"/>
            <a:ext cx="2560320" cy="1344173"/>
          </a:xfrm>
          <a:prstGeom prst="rect">
            <a:avLst/>
          </a:pr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Execution of the previous function resumes where the last function left off…</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500"/>
                                        <p:tgtEl>
                                          <p:spTgt spid="145"/>
                                        </p:tgtEl>
                                      </p:cBhvr>
                                    </p:animEffect>
                                  </p:childTnLst>
                                </p:cTn>
                              </p:par>
                              <p:par>
                                <p:cTn fill="hold" nodeType="withEffect" presetClass="exit" presetID="1" presetSubtype="0">
                                  <p:stCondLst>
                                    <p:cond delay="0"/>
                                  </p:stCondLst>
                                  <p:childTnLst>
                                    <p:set>
                                      <p:cBhvr>
                                        <p:cTn dur="1" fill="hold">
                                          <p:stCondLst>
                                            <p:cond delay="1"/>
                                          </p:stCondLst>
                                        </p:cTn>
                                        <p:tgtEl>
                                          <p:spTgt spid="136"/>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41"/>
                                        </p:tgtEl>
                                        <p:attrNameLst>
                                          <p:attrName>style.visibility</p:attrName>
                                        </p:attrNameLst>
                                      </p:cBhvr>
                                      <p:to>
                                        <p:strVal val="hidden"/>
                                      </p:to>
                                    </p:set>
                                  </p:childTnLst>
                                </p:cTn>
                              </p:par>
                            </p:childTnLst>
                          </p:cTn>
                        </p:par>
                        <p:par>
                          <p:cTn fill="hold">
                            <p:stCondLst>
                              <p:cond delay="500"/>
                            </p:stCondLst>
                            <p:childTnLst>
                              <p:par>
                                <p:cTn fill="hold" nodeType="afterEffect" presetClass="exit" presetID="10" presetSubtype="0">
                                  <p:stCondLst>
                                    <p:cond delay="25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5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500"/>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500"/>
                                        <p:tgtEl>
                                          <p:spTgt spid="147"/>
                                        </p:tgtEl>
                                      </p:cBhvr>
                                    </p:animEffect>
                                  </p:childTnLst>
                                </p:cTn>
                              </p:par>
                              <p:par>
                                <p:cTn fill="hold" nodeType="withEffect" presetClass="exit" presetID="10" presetSubtype="0">
                                  <p:stCondLst>
                                    <p:cond delay="0"/>
                                  </p:stCondLst>
                                  <p:childTnLst>
                                    <p:animEffect filter="fade" transition="out">
                                      <p:cBhvr>
                                        <p:cTn dur="500"/>
                                        <p:tgtEl>
                                          <p:spTgt spid="145"/>
                                        </p:tgtEl>
                                      </p:cBhvr>
                                    </p:animEffect>
                                    <p:set>
                                      <p:cBhvr>
                                        <p:cTn dur="1" fill="hold">
                                          <p:stCondLst>
                                            <p:cond delay="500"/>
                                          </p:stCondLst>
                                        </p:cTn>
                                        <p:tgtEl>
                                          <p:spTgt spid="14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53" name="Shape 153"/>
        <p:cNvGrpSpPr/>
        <p:nvPr/>
      </p:nvGrpSpPr>
      <p:grpSpPr>
        <a:xfrm>
          <a:off x="0" y="0"/>
          <a:ext cx="0" cy="0"/>
          <a:chOff x="0" y="0"/>
          <a:chExt cx="0" cy="0"/>
        </a:xfrm>
      </p:grpSpPr>
      <p:sp>
        <p:nvSpPr>
          <p:cNvPr id="154" name="Google Shape;154;p7"/>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Arial"/>
              <a:buNone/>
            </a:pPr>
            <a:r>
              <a:rPr lang="en-US">
                <a:solidFill>
                  <a:schemeClr val="lt1"/>
                </a:solidFill>
              </a:rPr>
              <a:t>Continuing On…</a:t>
            </a:r>
            <a:endParaRPr>
              <a:solidFill>
                <a:schemeClr val="lt1"/>
              </a:solidFill>
              <a:latin typeface="Consolas"/>
              <a:ea typeface="Consolas"/>
              <a:cs typeface="Consolas"/>
              <a:sym typeface="Consolas"/>
            </a:endParaRPr>
          </a:p>
        </p:txBody>
      </p:sp>
      <p:cxnSp>
        <p:nvCxnSpPr>
          <p:cNvPr id="155" name="Google Shape;155;p7"/>
          <p:cNvCxnSpPr>
            <a:stCxn id="156" idx="3"/>
            <a:endCxn id="157" idx="1"/>
          </p:cNvCxnSpPr>
          <p:nvPr/>
        </p:nvCxnSpPr>
        <p:spPr>
          <a:xfrm flipH="1" rot="10800000">
            <a:off x="4984463" y="3872370"/>
            <a:ext cx="1322700" cy="521700"/>
          </a:xfrm>
          <a:prstGeom prst="bentConnector3">
            <a:avLst>
              <a:gd fmla="val 49996" name="adj1"/>
            </a:avLst>
          </a:prstGeom>
          <a:noFill/>
          <a:ln cap="flat" cmpd="sng" w="19050">
            <a:solidFill>
              <a:srgbClr val="D3DDE5"/>
            </a:solidFill>
            <a:prstDash val="solid"/>
            <a:miter lim="800000"/>
            <a:headEnd len="sm" w="sm" type="none"/>
            <a:tailEnd len="sm" w="sm" type="none"/>
          </a:ln>
        </p:spPr>
      </p:cxnSp>
      <p:sp>
        <p:nvSpPr>
          <p:cNvPr id="158" name="Google Shape;158;p7"/>
          <p:cNvSpPr/>
          <p:nvPr/>
        </p:nvSpPr>
        <p:spPr>
          <a:xfrm>
            <a:off x="958438" y="1938528"/>
            <a:ext cx="4052473" cy="3855720"/>
          </a:xfrm>
          <a:prstGeom prst="rect">
            <a:avLst/>
          </a:prstGeom>
          <a:solidFill>
            <a:srgbClr val="F2F2F2"/>
          </a:solidFill>
          <a:ln cap="flat" cmpd="sng" w="38100">
            <a:solidFill>
              <a:srgbClr val="BFBFBF"/>
            </a:solidFill>
            <a:prstDash val="solid"/>
            <a:miter lim="800000"/>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The Stack</a:t>
            </a:r>
            <a:endParaRPr/>
          </a:p>
        </p:txBody>
      </p:sp>
      <p:sp>
        <p:nvSpPr>
          <p:cNvPr id="159" name="Google Shape;159;p7"/>
          <p:cNvSpPr/>
          <p:nvPr/>
        </p:nvSpPr>
        <p:spPr>
          <a:xfrm>
            <a:off x="6407244" y="2746318"/>
            <a:ext cx="4933225" cy="224014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rgbClr val="0000FF"/>
                </a:solidFill>
                <a:latin typeface="Consolas"/>
                <a:ea typeface="Consolas"/>
                <a:cs typeface="Consolas"/>
                <a:sym typeface="Consolas"/>
              </a:rPr>
              <a:t>void</a:t>
            </a:r>
            <a:r>
              <a:rPr lang="en-US" sz="1800">
                <a:solidFill>
                  <a:srgbClr val="000000"/>
                </a:solidFill>
                <a:latin typeface="Consolas"/>
                <a:ea typeface="Consolas"/>
                <a:cs typeface="Consolas"/>
                <a:sym typeface="Consolas"/>
              </a:rPr>
              <a:t> Initialize(</a:t>
            </a: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a:t>
            </a:r>
            <a:r>
              <a:rPr lang="en-US" sz="1800">
                <a:solidFill>
                  <a:srgbClr val="2D3F51"/>
                </a:solidFill>
                <a:latin typeface="Consolas"/>
                <a:ea typeface="Consolas"/>
                <a:cs typeface="Consolas"/>
                <a:sym typeface="Consolas"/>
              </a:rPr>
              <a:t>winX</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a:t>
            </a:r>
            <a:r>
              <a:rPr lang="en-US" sz="1800">
                <a:solidFill>
                  <a:srgbClr val="2D3F51"/>
                </a:solidFill>
                <a:latin typeface="Consolas"/>
                <a:ea typeface="Consolas"/>
                <a:cs typeface="Consolas"/>
                <a:sym typeface="Consolas"/>
              </a:rPr>
              <a:t>winY</a:t>
            </a: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CreateWindow(winX, winY);</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LoadModels();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LoadTextures();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LoadSounds();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chemeClr val="lt1"/>
              </a:solidFill>
              <a:latin typeface="Arial"/>
              <a:ea typeface="Arial"/>
              <a:cs typeface="Arial"/>
              <a:sym typeface="Arial"/>
            </a:endParaRPr>
          </a:p>
        </p:txBody>
      </p:sp>
      <p:cxnSp>
        <p:nvCxnSpPr>
          <p:cNvPr id="160" name="Google Shape;160;p7"/>
          <p:cNvCxnSpPr/>
          <p:nvPr/>
        </p:nvCxnSpPr>
        <p:spPr>
          <a:xfrm>
            <a:off x="6407244" y="3872474"/>
            <a:ext cx="535162" cy="0"/>
          </a:xfrm>
          <a:prstGeom prst="straightConnector1">
            <a:avLst/>
          </a:prstGeom>
          <a:noFill/>
          <a:ln cap="flat" cmpd="sng" w="19050">
            <a:solidFill>
              <a:schemeClr val="accent3"/>
            </a:solidFill>
            <a:prstDash val="solid"/>
            <a:miter lim="800000"/>
            <a:headEnd len="sm" w="sm" type="none"/>
            <a:tailEnd len="sm" w="sm" type="none"/>
          </a:ln>
        </p:spPr>
      </p:cxnSp>
      <p:sp>
        <p:nvSpPr>
          <p:cNvPr id="161" name="Google Shape;161;p7"/>
          <p:cNvSpPr/>
          <p:nvPr/>
        </p:nvSpPr>
        <p:spPr>
          <a:xfrm>
            <a:off x="6307063" y="2746318"/>
            <a:ext cx="100182" cy="224014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62" name="Google Shape;162;p7"/>
          <p:cNvSpPr/>
          <p:nvPr/>
        </p:nvSpPr>
        <p:spPr>
          <a:xfrm>
            <a:off x="979391" y="521703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163" name="Google Shape;163;p7"/>
          <p:cNvSpPr/>
          <p:nvPr/>
        </p:nvSpPr>
        <p:spPr>
          <a:xfrm>
            <a:off x="979391" y="466839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Initialize(1280, 720)</a:t>
            </a:r>
            <a:endParaRPr/>
          </a:p>
        </p:txBody>
      </p:sp>
      <p:sp>
        <p:nvSpPr>
          <p:cNvPr id="157" name="Google Shape;157;p7"/>
          <p:cNvSpPr/>
          <p:nvPr/>
        </p:nvSpPr>
        <p:spPr>
          <a:xfrm>
            <a:off x="6307063" y="3713978"/>
            <a:ext cx="100181" cy="3169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6" name="Google Shape;156;p7"/>
          <p:cNvSpPr/>
          <p:nvPr/>
        </p:nvSpPr>
        <p:spPr>
          <a:xfrm>
            <a:off x="979391" y="411975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LoadModels()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500"/>
                                        <p:tgtEl>
                                          <p:spTgt spid="1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500"/>
                                        <p:tgtEl>
                                          <p:spTgt spid="15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5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68" name="Shape 168"/>
        <p:cNvGrpSpPr/>
        <p:nvPr/>
      </p:nvGrpSpPr>
      <p:grpSpPr>
        <a:xfrm>
          <a:off x="0" y="0"/>
          <a:ext cx="0" cy="0"/>
          <a:chOff x="0" y="0"/>
          <a:chExt cx="0" cy="0"/>
        </a:xfrm>
      </p:grpSpPr>
      <p:sp>
        <p:nvSpPr>
          <p:cNvPr id="169" name="Google Shape;169;p8"/>
          <p:cNvSpPr txBox="1"/>
          <p:nvPr>
            <p:ph type="title"/>
          </p:nvPr>
        </p:nvSpPr>
        <p:spPr>
          <a:xfrm>
            <a:off x="611509" y="555163"/>
            <a:ext cx="10885166" cy="114492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Consolas"/>
              <a:buNone/>
            </a:pPr>
            <a:r>
              <a:rPr lang="en-US">
                <a:solidFill>
                  <a:schemeClr val="lt1"/>
                </a:solidFill>
                <a:latin typeface="Consolas"/>
                <a:ea typeface="Consolas"/>
                <a:cs typeface="Consolas"/>
                <a:sym typeface="Consolas"/>
              </a:rPr>
              <a:t>Loadmodels()</a:t>
            </a:r>
            <a:r>
              <a:rPr lang="en-US">
                <a:solidFill>
                  <a:schemeClr val="lt1"/>
                </a:solidFill>
              </a:rPr>
              <a:t> Is Put on the Stack </a:t>
            </a:r>
            <a:br>
              <a:rPr lang="en-US">
                <a:solidFill>
                  <a:schemeClr val="lt1"/>
                </a:solidFill>
              </a:rPr>
            </a:br>
            <a:r>
              <a:rPr lang="en-US">
                <a:solidFill>
                  <a:schemeClr val="lt1"/>
                </a:solidFill>
              </a:rPr>
              <a:t>and Executes…</a:t>
            </a:r>
            <a:endParaRPr>
              <a:solidFill>
                <a:schemeClr val="lt1"/>
              </a:solidFill>
              <a:latin typeface="Consolas"/>
              <a:ea typeface="Consolas"/>
              <a:cs typeface="Consolas"/>
              <a:sym typeface="Consolas"/>
            </a:endParaRPr>
          </a:p>
        </p:txBody>
      </p:sp>
      <p:cxnSp>
        <p:nvCxnSpPr>
          <p:cNvPr id="170" name="Google Shape;170;p8"/>
          <p:cNvCxnSpPr>
            <a:stCxn id="171" idx="3"/>
            <a:endCxn id="172" idx="1"/>
          </p:cNvCxnSpPr>
          <p:nvPr/>
        </p:nvCxnSpPr>
        <p:spPr>
          <a:xfrm>
            <a:off x="5010911" y="3866388"/>
            <a:ext cx="1296300" cy="0"/>
          </a:xfrm>
          <a:prstGeom prst="straightConnector1">
            <a:avLst/>
          </a:prstGeom>
          <a:noFill/>
          <a:ln cap="flat" cmpd="sng" w="19050">
            <a:solidFill>
              <a:srgbClr val="D3DDE5"/>
            </a:solidFill>
            <a:prstDash val="solid"/>
            <a:miter lim="800000"/>
            <a:headEnd len="sm" w="sm" type="none"/>
            <a:tailEnd len="sm" w="sm" type="none"/>
          </a:ln>
        </p:spPr>
      </p:cxnSp>
      <p:sp>
        <p:nvSpPr>
          <p:cNvPr id="171" name="Google Shape;171;p8"/>
          <p:cNvSpPr/>
          <p:nvPr/>
        </p:nvSpPr>
        <p:spPr>
          <a:xfrm>
            <a:off x="958438" y="1938528"/>
            <a:ext cx="4052473" cy="3855720"/>
          </a:xfrm>
          <a:prstGeom prst="rect">
            <a:avLst/>
          </a:prstGeom>
          <a:solidFill>
            <a:srgbClr val="F2F2F2"/>
          </a:solidFill>
          <a:ln cap="flat" cmpd="sng" w="38100">
            <a:solidFill>
              <a:srgbClr val="BFBFBF"/>
            </a:solidFill>
            <a:prstDash val="solid"/>
            <a:miter lim="800000"/>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The Stack</a:t>
            </a:r>
            <a:endParaRPr/>
          </a:p>
        </p:txBody>
      </p:sp>
      <p:sp>
        <p:nvSpPr>
          <p:cNvPr id="173" name="Google Shape;173;p8"/>
          <p:cNvSpPr/>
          <p:nvPr/>
        </p:nvSpPr>
        <p:spPr>
          <a:xfrm>
            <a:off x="6407244" y="2746318"/>
            <a:ext cx="4933225" cy="224014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rgbClr val="0000FF"/>
                </a:solidFill>
                <a:latin typeface="Consolas"/>
                <a:ea typeface="Consolas"/>
                <a:cs typeface="Consolas"/>
                <a:sym typeface="Consolas"/>
              </a:rPr>
              <a:t>void</a:t>
            </a:r>
            <a:r>
              <a:rPr lang="en-US" sz="1800">
                <a:solidFill>
                  <a:srgbClr val="000000"/>
                </a:solidFill>
                <a:latin typeface="Consolas"/>
                <a:ea typeface="Consolas"/>
                <a:cs typeface="Consolas"/>
                <a:sym typeface="Consolas"/>
              </a:rPr>
              <a:t> LoadModels()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LoadEnvironmentModels();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LoadPlayerModels();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chemeClr val="lt1"/>
              </a:solidFill>
              <a:latin typeface="Arial"/>
              <a:ea typeface="Arial"/>
              <a:cs typeface="Arial"/>
              <a:sym typeface="Arial"/>
            </a:endParaRPr>
          </a:p>
        </p:txBody>
      </p:sp>
      <p:cxnSp>
        <p:nvCxnSpPr>
          <p:cNvPr id="174" name="Google Shape;174;p8"/>
          <p:cNvCxnSpPr/>
          <p:nvPr/>
        </p:nvCxnSpPr>
        <p:spPr>
          <a:xfrm>
            <a:off x="6407244" y="3872474"/>
            <a:ext cx="549230" cy="0"/>
          </a:xfrm>
          <a:prstGeom prst="straightConnector1">
            <a:avLst/>
          </a:prstGeom>
          <a:noFill/>
          <a:ln cap="flat" cmpd="sng" w="19050">
            <a:solidFill>
              <a:schemeClr val="accent3"/>
            </a:solidFill>
            <a:prstDash val="solid"/>
            <a:miter lim="800000"/>
            <a:headEnd len="sm" w="sm" type="none"/>
            <a:tailEnd len="sm" w="sm" type="none"/>
          </a:ln>
        </p:spPr>
      </p:cxnSp>
      <p:sp>
        <p:nvSpPr>
          <p:cNvPr id="172" name="Google Shape;172;p8"/>
          <p:cNvSpPr/>
          <p:nvPr/>
        </p:nvSpPr>
        <p:spPr>
          <a:xfrm>
            <a:off x="6307063" y="2746318"/>
            <a:ext cx="100182" cy="224014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5" name="Google Shape;175;p8"/>
          <p:cNvSpPr/>
          <p:nvPr/>
        </p:nvSpPr>
        <p:spPr>
          <a:xfrm>
            <a:off x="979391" y="521703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176" name="Google Shape;176;p8"/>
          <p:cNvSpPr/>
          <p:nvPr/>
        </p:nvSpPr>
        <p:spPr>
          <a:xfrm>
            <a:off x="979391" y="466839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Initialize(1280, 720)</a:t>
            </a:r>
            <a:endParaRPr/>
          </a:p>
        </p:txBody>
      </p:sp>
      <p:sp>
        <p:nvSpPr>
          <p:cNvPr id="177" name="Google Shape;177;p8"/>
          <p:cNvSpPr/>
          <p:nvPr/>
        </p:nvSpPr>
        <p:spPr>
          <a:xfrm>
            <a:off x="6307063" y="3713978"/>
            <a:ext cx="100181" cy="3169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 name="Google Shape;178;p8"/>
          <p:cNvSpPr/>
          <p:nvPr/>
        </p:nvSpPr>
        <p:spPr>
          <a:xfrm>
            <a:off x="979391" y="411975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LoadModels()</a:t>
            </a:r>
            <a:endParaRPr/>
          </a:p>
        </p:txBody>
      </p:sp>
      <p:sp>
        <p:nvSpPr>
          <p:cNvPr id="179" name="Google Shape;179;p8"/>
          <p:cNvSpPr/>
          <p:nvPr/>
        </p:nvSpPr>
        <p:spPr>
          <a:xfrm>
            <a:off x="979391" y="357111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LoadEnvironmentModels()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500"/>
                                        <p:tgtEl>
                                          <p:spTgt spid="17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5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9"/>
                                        </p:tgtEl>
                                      </p:cBhvr>
                                    </p:animEffect>
                                    <p:set>
                                      <p:cBhvr>
                                        <p:cTn dur="1" fill="hold">
                                          <p:stCondLst>
                                            <p:cond delay="1000"/>
                                          </p:stCondLst>
                                        </p:cTn>
                                        <p:tgtEl>
                                          <p:spTgt spid="17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74"/>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7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84" name="Shape 184"/>
        <p:cNvGrpSpPr/>
        <p:nvPr/>
      </p:nvGrpSpPr>
      <p:grpSpPr>
        <a:xfrm>
          <a:off x="0" y="0"/>
          <a:ext cx="0" cy="0"/>
          <a:chOff x="0" y="0"/>
          <a:chExt cx="0" cy="0"/>
        </a:xfrm>
      </p:grpSpPr>
      <p:sp>
        <p:nvSpPr>
          <p:cNvPr id="185" name="Google Shape;185;p9"/>
          <p:cNvSpPr txBox="1"/>
          <p:nvPr>
            <p:ph type="title"/>
          </p:nvPr>
        </p:nvSpPr>
        <p:spPr>
          <a:xfrm>
            <a:off x="611509" y="555163"/>
            <a:ext cx="10885166" cy="618631"/>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Consolas"/>
              <a:buNone/>
            </a:pPr>
            <a:r>
              <a:rPr lang="en-US">
                <a:solidFill>
                  <a:schemeClr val="lt1"/>
                </a:solidFill>
                <a:latin typeface="Consolas"/>
                <a:ea typeface="Consolas"/>
                <a:cs typeface="Consolas"/>
                <a:sym typeface="Consolas"/>
              </a:rPr>
              <a:t>Loadmodels()</a:t>
            </a:r>
            <a:r>
              <a:rPr lang="en-US">
                <a:solidFill>
                  <a:schemeClr val="lt1"/>
                </a:solidFill>
              </a:rPr>
              <a:t> Continues…</a:t>
            </a:r>
            <a:endParaRPr>
              <a:solidFill>
                <a:schemeClr val="lt1"/>
              </a:solidFill>
              <a:latin typeface="Consolas"/>
              <a:ea typeface="Consolas"/>
              <a:cs typeface="Consolas"/>
              <a:sym typeface="Consolas"/>
            </a:endParaRPr>
          </a:p>
        </p:txBody>
      </p:sp>
      <p:cxnSp>
        <p:nvCxnSpPr>
          <p:cNvPr id="186" name="Google Shape;186;p9"/>
          <p:cNvCxnSpPr>
            <a:stCxn id="187" idx="3"/>
            <a:endCxn id="188" idx="1"/>
          </p:cNvCxnSpPr>
          <p:nvPr/>
        </p:nvCxnSpPr>
        <p:spPr>
          <a:xfrm>
            <a:off x="5010911" y="3866388"/>
            <a:ext cx="1296300" cy="282000"/>
          </a:xfrm>
          <a:prstGeom prst="bentConnector3">
            <a:avLst>
              <a:gd fmla="val 49994" name="adj1"/>
            </a:avLst>
          </a:prstGeom>
          <a:noFill/>
          <a:ln cap="flat" cmpd="sng" w="19050">
            <a:solidFill>
              <a:srgbClr val="D3DDE5"/>
            </a:solidFill>
            <a:prstDash val="solid"/>
            <a:miter lim="800000"/>
            <a:headEnd len="sm" w="sm" type="none"/>
            <a:tailEnd len="sm" w="sm" type="none"/>
          </a:ln>
        </p:spPr>
      </p:cxnSp>
      <p:sp>
        <p:nvSpPr>
          <p:cNvPr id="187" name="Google Shape;187;p9"/>
          <p:cNvSpPr/>
          <p:nvPr/>
        </p:nvSpPr>
        <p:spPr>
          <a:xfrm>
            <a:off x="958438" y="1938528"/>
            <a:ext cx="4052473" cy="3855720"/>
          </a:xfrm>
          <a:prstGeom prst="rect">
            <a:avLst/>
          </a:prstGeom>
          <a:solidFill>
            <a:srgbClr val="F2F2F2"/>
          </a:solidFill>
          <a:ln cap="flat" cmpd="sng" w="38100">
            <a:solidFill>
              <a:srgbClr val="BFBFBF"/>
            </a:solidFill>
            <a:prstDash val="solid"/>
            <a:miter lim="800000"/>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The Stack</a:t>
            </a:r>
            <a:endParaRPr/>
          </a:p>
        </p:txBody>
      </p:sp>
      <p:sp>
        <p:nvSpPr>
          <p:cNvPr id="189" name="Google Shape;189;p9"/>
          <p:cNvSpPr/>
          <p:nvPr/>
        </p:nvSpPr>
        <p:spPr>
          <a:xfrm>
            <a:off x="6407245" y="2746318"/>
            <a:ext cx="4933225" cy="224014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rgbClr val="0000FF"/>
                </a:solidFill>
                <a:latin typeface="Consolas"/>
                <a:ea typeface="Consolas"/>
                <a:cs typeface="Consolas"/>
                <a:sym typeface="Consolas"/>
              </a:rPr>
              <a:t>void</a:t>
            </a:r>
            <a:r>
              <a:rPr lang="en-US" sz="1800">
                <a:solidFill>
                  <a:srgbClr val="000000"/>
                </a:solidFill>
                <a:latin typeface="Consolas"/>
                <a:ea typeface="Consolas"/>
                <a:cs typeface="Consolas"/>
                <a:sym typeface="Consolas"/>
              </a:rPr>
              <a:t> LoadModels()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LoadEnvironmentModels();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LoadPlayerModels();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chemeClr val="lt1"/>
              </a:solidFill>
              <a:latin typeface="Arial"/>
              <a:ea typeface="Arial"/>
              <a:cs typeface="Arial"/>
              <a:sym typeface="Arial"/>
            </a:endParaRPr>
          </a:p>
        </p:txBody>
      </p:sp>
      <p:cxnSp>
        <p:nvCxnSpPr>
          <p:cNvPr id="190" name="Google Shape;190;p9"/>
          <p:cNvCxnSpPr/>
          <p:nvPr/>
        </p:nvCxnSpPr>
        <p:spPr>
          <a:xfrm>
            <a:off x="6407244" y="4148328"/>
            <a:ext cx="535162" cy="0"/>
          </a:xfrm>
          <a:prstGeom prst="straightConnector1">
            <a:avLst/>
          </a:prstGeom>
          <a:noFill/>
          <a:ln cap="flat" cmpd="sng" w="19050">
            <a:solidFill>
              <a:schemeClr val="accent3"/>
            </a:solidFill>
            <a:prstDash val="solid"/>
            <a:miter lim="800000"/>
            <a:headEnd len="sm" w="sm" type="none"/>
            <a:tailEnd len="sm" w="sm" type="none"/>
          </a:ln>
        </p:spPr>
      </p:cxnSp>
      <p:sp>
        <p:nvSpPr>
          <p:cNvPr id="191" name="Google Shape;191;p9"/>
          <p:cNvSpPr/>
          <p:nvPr/>
        </p:nvSpPr>
        <p:spPr>
          <a:xfrm>
            <a:off x="6307063" y="2746318"/>
            <a:ext cx="100182" cy="224014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92" name="Google Shape;192;p9"/>
          <p:cNvSpPr/>
          <p:nvPr/>
        </p:nvSpPr>
        <p:spPr>
          <a:xfrm>
            <a:off x="979391" y="521703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193" name="Google Shape;193;p9"/>
          <p:cNvSpPr/>
          <p:nvPr/>
        </p:nvSpPr>
        <p:spPr>
          <a:xfrm>
            <a:off x="979391" y="466839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Initialize(1280, 720)</a:t>
            </a:r>
            <a:endParaRPr/>
          </a:p>
        </p:txBody>
      </p:sp>
      <p:sp>
        <p:nvSpPr>
          <p:cNvPr id="188" name="Google Shape;188;p9"/>
          <p:cNvSpPr/>
          <p:nvPr/>
        </p:nvSpPr>
        <p:spPr>
          <a:xfrm>
            <a:off x="6307063" y="3989832"/>
            <a:ext cx="100181" cy="3169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 name="Google Shape;194;p9"/>
          <p:cNvSpPr/>
          <p:nvPr/>
        </p:nvSpPr>
        <p:spPr>
          <a:xfrm>
            <a:off x="979391" y="411975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LoadModels()</a:t>
            </a:r>
            <a:endParaRPr/>
          </a:p>
        </p:txBody>
      </p:sp>
      <p:sp>
        <p:nvSpPr>
          <p:cNvPr id="195" name="Google Shape;195;p9"/>
          <p:cNvSpPr/>
          <p:nvPr/>
        </p:nvSpPr>
        <p:spPr>
          <a:xfrm>
            <a:off x="979391" y="357111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LoadPlayerModels()</a:t>
            </a:r>
            <a:endParaRPr/>
          </a:p>
        </p:txBody>
      </p:sp>
      <p:sp>
        <p:nvSpPr>
          <p:cNvPr id="196" name="Google Shape;196;p9"/>
          <p:cNvSpPr/>
          <p:nvPr/>
        </p:nvSpPr>
        <p:spPr>
          <a:xfrm flipH="1">
            <a:off x="7273658" y="4902603"/>
            <a:ext cx="3200400" cy="1005840"/>
          </a:xfrm>
          <a:custGeom>
            <a:rect b="b" l="l" r="r" t="t"/>
            <a:pathLst>
              <a:path extrusionOk="0" h="1060897" w="4157127">
                <a:moveTo>
                  <a:pt x="2078564" y="0"/>
                </a:moveTo>
                <a:lnTo>
                  <a:pt x="1910995" y="162446"/>
                </a:lnTo>
                <a:lnTo>
                  <a:pt x="0" y="162446"/>
                </a:lnTo>
                <a:lnTo>
                  <a:pt x="0" y="1060897"/>
                </a:lnTo>
                <a:lnTo>
                  <a:pt x="4157127" y="1060897"/>
                </a:lnTo>
                <a:lnTo>
                  <a:pt x="4157127" y="162446"/>
                </a:lnTo>
                <a:lnTo>
                  <a:pt x="2246133" y="162446"/>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228600" lIns="182875" spcFirstLastPara="1" rIns="182875" wrap="square" tIns="36575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No more code to execute, time to pop </a:t>
            </a:r>
            <a:r>
              <a:rPr lang="en-US" sz="1800">
                <a:solidFill>
                  <a:srgbClr val="000000"/>
                </a:solidFill>
                <a:latin typeface="Consolas"/>
                <a:ea typeface="Consolas"/>
                <a:cs typeface="Consolas"/>
                <a:sym typeface="Consolas"/>
              </a:rPr>
              <a:t>LoadModels()</a:t>
            </a:r>
            <a:r>
              <a:rPr lang="en-US" sz="1800">
                <a:solidFill>
                  <a:srgbClr val="000000"/>
                </a:solidFill>
                <a:latin typeface="Arial"/>
                <a:ea typeface="Arial"/>
                <a:cs typeface="Arial"/>
                <a:sym typeface="Arial"/>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500"/>
                                        <p:tgtEl>
                                          <p:spTgt spid="19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500"/>
                                        <p:tgtEl>
                                          <p:spTgt spid="18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500"/>
                                        <p:tgtEl>
                                          <p:spTgt spid="1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6"/>
                                        </p:tgtEl>
                                        <p:attrNameLst>
                                          <p:attrName>style.visibility</p:attrName>
                                        </p:attrNameLst>
                                      </p:cBhvr>
                                      <p:to>
                                        <p:strVal val="visible"/>
                                      </p:to>
                                    </p:set>
                                    <p:animEffect filter="fade" transition="in">
                                      <p:cBhvr>
                                        <p:cTn dur="500"/>
                                        <p:tgtEl>
                                          <p:spTgt spid="1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01" name="Shape 201"/>
        <p:cNvGrpSpPr/>
        <p:nvPr/>
      </p:nvGrpSpPr>
      <p:grpSpPr>
        <a:xfrm>
          <a:off x="0" y="0"/>
          <a:ext cx="0" cy="0"/>
          <a:chOff x="0" y="0"/>
          <a:chExt cx="0" cy="0"/>
        </a:xfrm>
      </p:grpSpPr>
      <p:sp>
        <p:nvSpPr>
          <p:cNvPr id="202" name="Google Shape;202;p10"/>
          <p:cNvSpPr txBox="1"/>
          <p:nvPr>
            <p:ph type="title"/>
          </p:nvPr>
        </p:nvSpPr>
        <p:spPr>
          <a:xfrm>
            <a:off x="611509" y="555163"/>
            <a:ext cx="10885166" cy="1144929"/>
          </a:xfrm>
          <a:prstGeom prst="rect">
            <a:avLst/>
          </a:prstGeom>
          <a:noFill/>
          <a:ln>
            <a:noFill/>
          </a:ln>
        </p:spPr>
        <p:txBody>
          <a:bodyPr anchorCtr="0" anchor="t" bIns="45700" lIns="91425" spcFirstLastPara="1" rIns="91425" wrap="square" tIns="45700">
            <a:spAutoFit/>
          </a:bodyPr>
          <a:lstStyle/>
          <a:p>
            <a:pPr indent="0" lvl="0" marL="0" rtl="0" algn="l">
              <a:lnSpc>
                <a:spcPct val="90000"/>
              </a:lnSpc>
              <a:spcBef>
                <a:spcPts val="0"/>
              </a:spcBef>
              <a:spcAft>
                <a:spcPts val="0"/>
              </a:spcAft>
              <a:buClr>
                <a:schemeClr val="lt1"/>
              </a:buClr>
              <a:buSzPts val="3800"/>
              <a:buFont typeface="Consolas"/>
              <a:buNone/>
            </a:pPr>
            <a:r>
              <a:rPr lang="en-US">
                <a:solidFill>
                  <a:schemeClr val="lt1"/>
                </a:solidFill>
                <a:latin typeface="Consolas"/>
                <a:ea typeface="Consolas"/>
                <a:cs typeface="Consolas"/>
                <a:sym typeface="Consolas"/>
              </a:rPr>
              <a:t>Loadmodels()</a:t>
            </a:r>
            <a:r>
              <a:rPr lang="en-US">
                <a:solidFill>
                  <a:schemeClr val="lt1"/>
                </a:solidFill>
              </a:rPr>
              <a:t> Is Finished, </a:t>
            </a:r>
            <a:br>
              <a:rPr lang="en-US">
                <a:solidFill>
                  <a:schemeClr val="lt1"/>
                </a:solidFill>
              </a:rPr>
            </a:br>
            <a:r>
              <a:rPr lang="en-US">
                <a:solidFill>
                  <a:schemeClr val="lt1"/>
                </a:solidFill>
              </a:rPr>
              <a:t>Move Down the LIne</a:t>
            </a:r>
            <a:endParaRPr>
              <a:solidFill>
                <a:schemeClr val="lt1"/>
              </a:solidFill>
              <a:latin typeface="Consolas"/>
              <a:ea typeface="Consolas"/>
              <a:cs typeface="Consolas"/>
              <a:sym typeface="Consolas"/>
            </a:endParaRPr>
          </a:p>
        </p:txBody>
      </p:sp>
      <p:cxnSp>
        <p:nvCxnSpPr>
          <p:cNvPr id="203" name="Google Shape;203;p10"/>
          <p:cNvCxnSpPr>
            <a:stCxn id="204" idx="3"/>
            <a:endCxn id="205" idx="1"/>
          </p:cNvCxnSpPr>
          <p:nvPr/>
        </p:nvCxnSpPr>
        <p:spPr>
          <a:xfrm flipH="1" rot="10800000">
            <a:off x="4984463" y="4148370"/>
            <a:ext cx="1322700" cy="245700"/>
          </a:xfrm>
          <a:prstGeom prst="bentConnector3">
            <a:avLst>
              <a:gd fmla="val 49996" name="adj1"/>
            </a:avLst>
          </a:prstGeom>
          <a:noFill/>
          <a:ln cap="flat" cmpd="sng" w="19050">
            <a:solidFill>
              <a:srgbClr val="D3DDE5"/>
            </a:solidFill>
            <a:prstDash val="solid"/>
            <a:miter lim="800000"/>
            <a:headEnd len="sm" w="sm" type="none"/>
            <a:tailEnd len="sm" w="sm" type="none"/>
          </a:ln>
        </p:spPr>
      </p:cxnSp>
      <p:sp>
        <p:nvSpPr>
          <p:cNvPr id="206" name="Google Shape;206;p10"/>
          <p:cNvSpPr/>
          <p:nvPr/>
        </p:nvSpPr>
        <p:spPr>
          <a:xfrm>
            <a:off x="958438" y="1938528"/>
            <a:ext cx="4052473" cy="3855720"/>
          </a:xfrm>
          <a:prstGeom prst="rect">
            <a:avLst/>
          </a:prstGeom>
          <a:solidFill>
            <a:srgbClr val="F2F2F2"/>
          </a:solidFill>
          <a:ln cap="flat" cmpd="sng" w="38100">
            <a:solidFill>
              <a:srgbClr val="BFBFBF"/>
            </a:solidFill>
            <a:prstDash val="solid"/>
            <a:miter lim="800000"/>
            <a:headEnd len="sm" w="sm" type="none"/>
            <a:tailEnd len="sm" w="sm" type="none"/>
          </a:ln>
        </p:spPr>
        <p:txBody>
          <a:bodyPr anchorCtr="0" anchor="t" bIns="45700" lIns="91425" spcFirstLastPara="1" rIns="91425" wrap="square" tIns="274300">
            <a:noAutofit/>
          </a:bodyPr>
          <a:lstStyle/>
          <a:p>
            <a:pPr indent="0" lvl="0" marL="0" marR="0" rtl="0" algn="ctr">
              <a:spcBef>
                <a:spcPts val="0"/>
              </a:spcBef>
              <a:spcAft>
                <a:spcPts val="0"/>
              </a:spcAft>
              <a:buNone/>
            </a:pPr>
            <a:r>
              <a:rPr b="1" lang="en-US" sz="2800">
                <a:solidFill>
                  <a:schemeClr val="dk1"/>
                </a:solidFill>
                <a:latin typeface="Arial"/>
                <a:ea typeface="Arial"/>
                <a:cs typeface="Arial"/>
                <a:sym typeface="Arial"/>
              </a:rPr>
              <a:t>The Stack</a:t>
            </a:r>
            <a:endParaRPr/>
          </a:p>
        </p:txBody>
      </p:sp>
      <p:sp>
        <p:nvSpPr>
          <p:cNvPr id="207" name="Google Shape;207;p10"/>
          <p:cNvSpPr/>
          <p:nvPr/>
        </p:nvSpPr>
        <p:spPr>
          <a:xfrm>
            <a:off x="6407245" y="2746318"/>
            <a:ext cx="4933225" cy="2240140"/>
          </a:xfrm>
          <a:prstGeom prst="rect">
            <a:avLst/>
          </a:prstGeom>
          <a:solidFill>
            <a:schemeClr val="lt1"/>
          </a:solidFill>
          <a:ln cap="flat" cmpd="sng" w="12700">
            <a:solidFill>
              <a:schemeClr val="accent4"/>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0"/>
              </a:spcAft>
              <a:buNone/>
            </a:pPr>
            <a:r>
              <a:rPr lang="en-US" sz="1800">
                <a:solidFill>
                  <a:srgbClr val="0000FF"/>
                </a:solidFill>
                <a:latin typeface="Consolas"/>
                <a:ea typeface="Consolas"/>
                <a:cs typeface="Consolas"/>
                <a:sym typeface="Consolas"/>
              </a:rPr>
              <a:t>void</a:t>
            </a:r>
            <a:r>
              <a:rPr lang="en-US" sz="1800">
                <a:solidFill>
                  <a:srgbClr val="000000"/>
                </a:solidFill>
                <a:latin typeface="Consolas"/>
                <a:ea typeface="Consolas"/>
                <a:cs typeface="Consolas"/>
                <a:sym typeface="Consolas"/>
              </a:rPr>
              <a:t> Initialize(</a:t>
            </a: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a:t>
            </a:r>
            <a:r>
              <a:rPr lang="en-US" sz="1800">
                <a:solidFill>
                  <a:srgbClr val="2D3F51"/>
                </a:solidFill>
                <a:latin typeface="Consolas"/>
                <a:ea typeface="Consolas"/>
                <a:cs typeface="Consolas"/>
                <a:sym typeface="Consolas"/>
              </a:rPr>
              <a:t>winX</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solidFill>
                  <a:srgbClr val="000000"/>
                </a:solidFill>
                <a:latin typeface="Consolas"/>
                <a:ea typeface="Consolas"/>
                <a:cs typeface="Consolas"/>
                <a:sym typeface="Consolas"/>
              </a:rPr>
              <a:t> </a:t>
            </a:r>
            <a:r>
              <a:rPr lang="en-US" sz="1800">
                <a:solidFill>
                  <a:srgbClr val="2D3F51"/>
                </a:solidFill>
                <a:latin typeface="Consolas"/>
                <a:ea typeface="Consolas"/>
                <a:cs typeface="Consolas"/>
                <a:sym typeface="Consolas"/>
              </a:rPr>
              <a:t>winY</a:t>
            </a: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CreateWindow(winX, winY);</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LoadModels();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LoadTextures();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	LoadSounds();</a:t>
            </a:r>
            <a:endParaRPr/>
          </a:p>
          <a:p>
            <a:pPr indent="0" lvl="0" marL="0" marR="0" rtl="0" algn="l">
              <a:spcBef>
                <a:spcPts val="0"/>
              </a:spcBef>
              <a:spcAft>
                <a:spcPts val="0"/>
              </a:spcAft>
              <a:buNone/>
            </a:pPr>
            <a:r>
              <a:rPr lang="en-US" sz="1800">
                <a:solidFill>
                  <a:srgbClr val="000000"/>
                </a:solidFill>
                <a:latin typeface="Consolas"/>
                <a:ea typeface="Consolas"/>
                <a:cs typeface="Consolas"/>
                <a:sym typeface="Consolas"/>
              </a:rPr>
              <a:t>}</a:t>
            </a:r>
            <a:endParaRPr sz="1800">
              <a:solidFill>
                <a:schemeClr val="lt1"/>
              </a:solidFill>
              <a:latin typeface="Arial"/>
              <a:ea typeface="Arial"/>
              <a:cs typeface="Arial"/>
              <a:sym typeface="Arial"/>
            </a:endParaRPr>
          </a:p>
        </p:txBody>
      </p:sp>
      <p:cxnSp>
        <p:nvCxnSpPr>
          <p:cNvPr id="208" name="Google Shape;208;p10"/>
          <p:cNvCxnSpPr/>
          <p:nvPr/>
        </p:nvCxnSpPr>
        <p:spPr>
          <a:xfrm>
            <a:off x="6407244" y="4148328"/>
            <a:ext cx="528128" cy="0"/>
          </a:xfrm>
          <a:prstGeom prst="straightConnector1">
            <a:avLst/>
          </a:prstGeom>
          <a:noFill/>
          <a:ln cap="flat" cmpd="sng" w="19050">
            <a:solidFill>
              <a:schemeClr val="accent3"/>
            </a:solidFill>
            <a:prstDash val="solid"/>
            <a:miter lim="800000"/>
            <a:headEnd len="sm" w="sm" type="none"/>
            <a:tailEnd len="sm" w="sm" type="none"/>
          </a:ln>
        </p:spPr>
      </p:cxnSp>
      <p:sp>
        <p:nvSpPr>
          <p:cNvPr id="209" name="Google Shape;209;p10"/>
          <p:cNvSpPr/>
          <p:nvPr/>
        </p:nvSpPr>
        <p:spPr>
          <a:xfrm>
            <a:off x="6307063" y="2746318"/>
            <a:ext cx="100182" cy="2240140"/>
          </a:xfrm>
          <a:prstGeom prst="rect">
            <a:avLst/>
          </a:prstGeom>
          <a:solidFill>
            <a:schemeClr val="accent4"/>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0" name="Google Shape;210;p10"/>
          <p:cNvSpPr/>
          <p:nvPr/>
        </p:nvSpPr>
        <p:spPr>
          <a:xfrm>
            <a:off x="979391" y="521703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main()</a:t>
            </a:r>
            <a:endParaRPr/>
          </a:p>
        </p:txBody>
      </p:sp>
      <p:sp>
        <p:nvSpPr>
          <p:cNvPr id="211" name="Google Shape;211;p10"/>
          <p:cNvSpPr/>
          <p:nvPr/>
        </p:nvSpPr>
        <p:spPr>
          <a:xfrm>
            <a:off x="979391" y="466839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Initialize(1280, 720)</a:t>
            </a:r>
            <a:endParaRPr/>
          </a:p>
        </p:txBody>
      </p:sp>
      <p:sp>
        <p:nvSpPr>
          <p:cNvPr id="205" name="Google Shape;205;p10"/>
          <p:cNvSpPr/>
          <p:nvPr/>
        </p:nvSpPr>
        <p:spPr>
          <a:xfrm>
            <a:off x="6307063" y="3989832"/>
            <a:ext cx="100181" cy="31699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04" name="Google Shape;204;p10"/>
          <p:cNvSpPr/>
          <p:nvPr/>
        </p:nvSpPr>
        <p:spPr>
          <a:xfrm>
            <a:off x="979391" y="4119750"/>
            <a:ext cx="4005072" cy="548640"/>
          </a:xfrm>
          <a:prstGeom prst="rect">
            <a:avLst/>
          </a:prstGeom>
          <a:solidFill>
            <a:srgbClr val="D3DFFF"/>
          </a:solidFill>
          <a:ln cap="flat" cmpd="sng" w="12700">
            <a:solidFill>
              <a:srgbClr val="2763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onsolas"/>
                <a:ea typeface="Consolas"/>
                <a:cs typeface="Consolas"/>
                <a:sym typeface="Consolas"/>
              </a:rPr>
              <a:t>LoadTextures()</a:t>
            </a:r>
            <a:endParaRPr/>
          </a:p>
        </p:txBody>
      </p:sp>
      <p:sp>
        <p:nvSpPr>
          <p:cNvPr id="212" name="Google Shape;212;p10"/>
          <p:cNvSpPr/>
          <p:nvPr/>
        </p:nvSpPr>
        <p:spPr>
          <a:xfrm>
            <a:off x="157696" y="2746318"/>
            <a:ext cx="3017520" cy="118872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228600" lIns="182875" spcFirstLastPara="1" rIns="18287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Etc… As a program runs, the stack is constantly “growing” and “shrinking”.</a:t>
            </a:r>
            <a:endParaRPr/>
          </a:p>
        </p:txBody>
      </p:sp>
      <p:sp>
        <p:nvSpPr>
          <p:cNvPr id="213" name="Google Shape;213;p10"/>
          <p:cNvSpPr/>
          <p:nvPr/>
        </p:nvSpPr>
        <p:spPr>
          <a:xfrm>
            <a:off x="3322668" y="2746318"/>
            <a:ext cx="3108960" cy="1188720"/>
          </a:xfrm>
          <a:custGeom>
            <a:rect b="b" l="l" r="r" t="t"/>
            <a:pathLst>
              <a:path extrusionOk="0" h="1387159" w="4157127">
                <a:moveTo>
                  <a:pt x="0" y="0"/>
                </a:moveTo>
                <a:lnTo>
                  <a:pt x="4157127" y="0"/>
                </a:lnTo>
                <a:lnTo>
                  <a:pt x="4157127" y="1200330"/>
                </a:lnTo>
                <a:lnTo>
                  <a:pt x="2299214" y="1200330"/>
                </a:lnTo>
                <a:lnTo>
                  <a:pt x="2106493" y="1387159"/>
                </a:lnTo>
                <a:lnTo>
                  <a:pt x="1913772" y="1200330"/>
                </a:lnTo>
                <a:lnTo>
                  <a:pt x="0" y="1200330"/>
                </a:lnTo>
                <a:close/>
              </a:path>
            </a:pathLst>
          </a:custGeom>
          <a:solidFill>
            <a:srgbClr val="D3DDE5"/>
          </a:solidFill>
          <a:ln cap="flat" cmpd="sng" w="12700">
            <a:solidFill>
              <a:schemeClr val="accent3"/>
            </a:solidFill>
            <a:prstDash val="solid"/>
            <a:miter lim="800000"/>
            <a:headEnd len="sm" w="sm" type="none"/>
            <a:tailEnd len="sm" w="sm" type="none"/>
          </a:ln>
          <a:effectLst>
            <a:outerShdw blurRad="50800" rotWithShape="0" algn="t" dir="5400000" dist="38100">
              <a:srgbClr val="000000">
                <a:alpha val="40000"/>
              </a:srgbClr>
            </a:outerShdw>
          </a:effectLst>
        </p:spPr>
        <p:txBody>
          <a:bodyPr anchorCtr="0" anchor="ctr" bIns="228600" lIns="182875" spcFirstLastPara="1" rIns="182875" wrap="square" tIns="45700">
            <a:noAutofit/>
          </a:bodyPr>
          <a:lstStyle/>
          <a:p>
            <a:pPr indent="0" lvl="0" marL="0" marR="0" rtl="0" algn="l">
              <a:spcBef>
                <a:spcPts val="0"/>
              </a:spcBef>
              <a:spcAft>
                <a:spcPts val="0"/>
              </a:spcAft>
              <a:buNone/>
            </a:pPr>
            <a:r>
              <a:rPr lang="en-US" sz="1800">
                <a:solidFill>
                  <a:srgbClr val="000000"/>
                </a:solidFill>
                <a:latin typeface="Arial"/>
                <a:ea typeface="Arial"/>
                <a:cs typeface="Arial"/>
                <a:sym typeface="Arial"/>
              </a:rPr>
              <a:t>It’s actually just using more (or less) of the block of memory that is “the stack”.</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500"/>
                                        <p:tgtEl>
                                          <p:spTgt spid="208"/>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500"/>
                                        <p:tgtEl>
                                          <p:spTgt spid="20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500"/>
                                        <p:tgtEl>
                                          <p:spTgt spid="2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5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384">
      <a:dk1>
        <a:srgbClr val="000000"/>
      </a:dk1>
      <a:lt1>
        <a:srgbClr val="FFFFFF"/>
      </a:lt1>
      <a:dk2>
        <a:srgbClr val="00174E"/>
      </a:dk2>
      <a:lt2>
        <a:srgbClr val="FFFFFF"/>
      </a:lt2>
      <a:accent1>
        <a:srgbClr val="69EEF0"/>
      </a:accent1>
      <a:accent2>
        <a:srgbClr val="0451A5"/>
      </a:accent2>
      <a:accent3>
        <a:srgbClr val="3C556C"/>
      </a:accent3>
      <a:accent4>
        <a:srgbClr val="DD6F08"/>
      </a:accent4>
      <a:accent5>
        <a:srgbClr val="D63C51"/>
      </a:accent5>
      <a:accent6>
        <a:srgbClr val="0F8511"/>
      </a:accent6>
      <a:hlink>
        <a:srgbClr val="0451A5"/>
      </a:hlink>
      <a:folHlink>
        <a:srgbClr val="3C55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2017-06-08T19:59:47Z</dcterms:created>
  <dc:creator>Trina Rimmer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Hospitality_Template</vt:lpwstr>
  </property>
  <property fmtid="{D5CDD505-2E9C-101B-9397-08002B2CF9AE}" pid="3" name="ArticulateUseProject">
    <vt:lpwstr>1</vt:lpwstr>
  </property>
  <property fmtid="{D5CDD505-2E9C-101B-9397-08002B2CF9AE}" pid="4" name="ArticulateProjectVersion">
    <vt:lpwstr>8</vt:lpwstr>
  </property>
  <property fmtid="{D5CDD505-2E9C-101B-9397-08002B2CF9AE}" pid="5" name="ArticulateGUID">
    <vt:lpwstr>946E3964-23FC-46E3-B8C6-DCBEDE8240BF</vt:lpwstr>
  </property>
  <property fmtid="{D5CDD505-2E9C-101B-9397-08002B2CF9AE}" pid="6" name="ArticulateProjectFull">
    <vt:lpwstr>P:\UFO\COP3503_sp22_Fox\module_content\powerpoints\pptsANDscripts\M01\M01_01_COP3503_sp22_Fox_v10.ppta</vt:lpwstr>
  </property>
  <property fmtid="{D5CDD505-2E9C-101B-9397-08002B2CF9AE}" pid="7" name="ContentTypeId">
    <vt:lpwstr>0x010100C4763DD9DAFD9A41AA71C049DC7C3692</vt:lpwstr>
  </property>
</Properties>
</file>